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embeddedFontLst>
    <p:embeddedFont>
      <p:font typeface="Libre Franklin" panose="020B060402020202020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1" roundtripDataSignature="AMtx7mgj8BMWWBf64PozZKQ0niL497i98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73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59032232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0812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0257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6329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5" name="Google Shape;215;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4312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5404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7090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5044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0" name="Google Shape;260;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9183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9" name="Google Shape;269;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0612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2" name="Google Shape;282;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43338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1" name="Google Shape;291;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662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56219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9" name="Google Shape;309;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061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8931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4865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0768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1666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1672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9795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35756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pic>
        <p:nvPicPr>
          <p:cNvPr id="10" name="Google Shape;10;p2"/>
          <p:cNvPicPr preferRelativeResize="0"/>
          <p:nvPr/>
        </p:nvPicPr>
        <p:blipFill rotWithShape="1">
          <a:blip r:embed="rId2">
            <a:alphaModFix/>
          </a:blip>
          <a:srcRect/>
          <a:stretch/>
        </p:blipFill>
        <p:spPr>
          <a:xfrm>
            <a:off x="-71200" y="-40049"/>
            <a:ext cx="12334400" cy="6938100"/>
          </a:xfrm>
          <a:prstGeom prst="rect">
            <a:avLst/>
          </a:prstGeom>
          <a:noFill/>
          <a:ln>
            <a:noFill/>
          </a:ln>
        </p:spPr>
      </p:pic>
      <p:sp>
        <p:nvSpPr>
          <p:cNvPr id="11" name="Google Shape;11;p2"/>
          <p:cNvSpPr txBox="1">
            <a:spLocks noGrp="1"/>
          </p:cNvSpPr>
          <p:nvPr>
            <p:ph type="ctrTitle"/>
          </p:nvPr>
        </p:nvSpPr>
        <p:spPr>
          <a:xfrm>
            <a:off x="415600" y="958375"/>
            <a:ext cx="8944000" cy="1800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500"/>
              <a:buNone/>
              <a:defRPr sz="6000">
                <a:solidFill>
                  <a:schemeClr val="lt1"/>
                </a:solidFill>
              </a:defRPr>
            </a:lvl1pPr>
            <a:lvl2pPr lvl="1" algn="ctr">
              <a:spcBef>
                <a:spcPts val="0"/>
              </a:spcBef>
              <a:spcAft>
                <a:spcPts val="0"/>
              </a:spcAft>
              <a:buClr>
                <a:schemeClr val="lt1"/>
              </a:buClr>
              <a:buSzPts val="4500"/>
              <a:buNone/>
              <a:defRPr sz="6000">
                <a:solidFill>
                  <a:schemeClr val="lt1"/>
                </a:solidFill>
              </a:defRPr>
            </a:lvl2pPr>
            <a:lvl3pPr lvl="2" algn="ctr">
              <a:spcBef>
                <a:spcPts val="0"/>
              </a:spcBef>
              <a:spcAft>
                <a:spcPts val="0"/>
              </a:spcAft>
              <a:buClr>
                <a:schemeClr val="lt1"/>
              </a:buClr>
              <a:buSzPts val="4500"/>
              <a:buNone/>
              <a:defRPr sz="6000">
                <a:solidFill>
                  <a:schemeClr val="lt1"/>
                </a:solidFill>
              </a:defRPr>
            </a:lvl3pPr>
            <a:lvl4pPr lvl="3" algn="ctr">
              <a:spcBef>
                <a:spcPts val="0"/>
              </a:spcBef>
              <a:spcAft>
                <a:spcPts val="0"/>
              </a:spcAft>
              <a:buClr>
                <a:schemeClr val="lt1"/>
              </a:buClr>
              <a:buSzPts val="4500"/>
              <a:buNone/>
              <a:defRPr sz="6000">
                <a:solidFill>
                  <a:schemeClr val="lt1"/>
                </a:solidFill>
              </a:defRPr>
            </a:lvl4pPr>
            <a:lvl5pPr lvl="4" algn="ctr">
              <a:spcBef>
                <a:spcPts val="0"/>
              </a:spcBef>
              <a:spcAft>
                <a:spcPts val="0"/>
              </a:spcAft>
              <a:buClr>
                <a:schemeClr val="lt1"/>
              </a:buClr>
              <a:buSzPts val="4500"/>
              <a:buNone/>
              <a:defRPr sz="6000">
                <a:solidFill>
                  <a:schemeClr val="lt1"/>
                </a:solidFill>
              </a:defRPr>
            </a:lvl5pPr>
            <a:lvl6pPr lvl="5" algn="ctr">
              <a:spcBef>
                <a:spcPts val="0"/>
              </a:spcBef>
              <a:spcAft>
                <a:spcPts val="0"/>
              </a:spcAft>
              <a:buClr>
                <a:schemeClr val="lt1"/>
              </a:buClr>
              <a:buSzPts val="4500"/>
              <a:buNone/>
              <a:defRPr sz="6000">
                <a:solidFill>
                  <a:schemeClr val="lt1"/>
                </a:solidFill>
              </a:defRPr>
            </a:lvl6pPr>
            <a:lvl7pPr lvl="6" algn="ctr">
              <a:spcBef>
                <a:spcPts val="0"/>
              </a:spcBef>
              <a:spcAft>
                <a:spcPts val="0"/>
              </a:spcAft>
              <a:buClr>
                <a:schemeClr val="lt1"/>
              </a:buClr>
              <a:buSzPts val="4500"/>
              <a:buNone/>
              <a:defRPr sz="6000">
                <a:solidFill>
                  <a:schemeClr val="lt1"/>
                </a:solidFill>
              </a:defRPr>
            </a:lvl7pPr>
            <a:lvl8pPr lvl="7" algn="ctr">
              <a:spcBef>
                <a:spcPts val="0"/>
              </a:spcBef>
              <a:spcAft>
                <a:spcPts val="0"/>
              </a:spcAft>
              <a:buClr>
                <a:schemeClr val="lt1"/>
              </a:buClr>
              <a:buSzPts val="4500"/>
              <a:buNone/>
              <a:defRPr sz="6000">
                <a:solidFill>
                  <a:schemeClr val="lt1"/>
                </a:solidFill>
              </a:defRPr>
            </a:lvl8pPr>
            <a:lvl9pPr lvl="8" algn="ctr">
              <a:spcBef>
                <a:spcPts val="0"/>
              </a:spcBef>
              <a:spcAft>
                <a:spcPts val="0"/>
              </a:spcAft>
              <a:buClr>
                <a:schemeClr val="lt1"/>
              </a:buClr>
              <a:buSzPts val="4500"/>
              <a:buNone/>
              <a:defRPr sz="6000">
                <a:solidFill>
                  <a:schemeClr val="lt1"/>
                </a:solidFill>
              </a:defRPr>
            </a:lvl9pPr>
          </a:lstStyle>
          <a:p>
            <a:r>
              <a:rPr lang="es-ES"/>
              <a:t>Haga clic para modificar el estilo de título del patrón</a:t>
            </a:r>
            <a:endParaRPr/>
          </a:p>
        </p:txBody>
      </p:sp>
      <p:sp>
        <p:nvSpPr>
          <p:cNvPr id="12" name="Google Shape;12;p2"/>
          <p:cNvSpPr txBox="1">
            <a:spLocks noGrp="1"/>
          </p:cNvSpPr>
          <p:nvPr>
            <p:ph type="subTitle" idx="1"/>
          </p:nvPr>
        </p:nvSpPr>
        <p:spPr>
          <a:xfrm>
            <a:off x="415600" y="2758984"/>
            <a:ext cx="11360800" cy="10568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rgbClr val="FFC3D0"/>
              </a:buClr>
              <a:buSzPts val="2500"/>
              <a:buNone/>
              <a:defRPr sz="3333" b="1">
                <a:solidFill>
                  <a:srgbClr val="FFC3D0"/>
                </a:solidFill>
              </a:defRPr>
            </a:lvl1pPr>
            <a:lvl2pPr lvl="1">
              <a:lnSpc>
                <a:spcPct val="100000"/>
              </a:lnSpc>
              <a:spcBef>
                <a:spcPts val="0"/>
              </a:spcBef>
              <a:spcAft>
                <a:spcPts val="0"/>
              </a:spcAft>
              <a:buSzPts val="2500"/>
              <a:buNone/>
              <a:defRPr sz="3333" b="1"/>
            </a:lvl2pPr>
            <a:lvl3pPr lvl="2">
              <a:lnSpc>
                <a:spcPct val="100000"/>
              </a:lnSpc>
              <a:spcBef>
                <a:spcPts val="0"/>
              </a:spcBef>
              <a:spcAft>
                <a:spcPts val="0"/>
              </a:spcAft>
              <a:buSzPts val="2500"/>
              <a:buNone/>
              <a:defRPr sz="3333" b="1"/>
            </a:lvl3pPr>
            <a:lvl4pPr lvl="3">
              <a:lnSpc>
                <a:spcPct val="100000"/>
              </a:lnSpc>
              <a:spcBef>
                <a:spcPts val="0"/>
              </a:spcBef>
              <a:spcAft>
                <a:spcPts val="0"/>
              </a:spcAft>
              <a:buSzPts val="2500"/>
              <a:buNone/>
              <a:defRPr sz="3333" b="1"/>
            </a:lvl4pPr>
            <a:lvl5pPr lvl="4">
              <a:lnSpc>
                <a:spcPct val="100000"/>
              </a:lnSpc>
              <a:spcBef>
                <a:spcPts val="0"/>
              </a:spcBef>
              <a:spcAft>
                <a:spcPts val="0"/>
              </a:spcAft>
              <a:buSzPts val="2500"/>
              <a:buNone/>
              <a:defRPr sz="3333" b="1"/>
            </a:lvl5pPr>
            <a:lvl6pPr lvl="5">
              <a:lnSpc>
                <a:spcPct val="100000"/>
              </a:lnSpc>
              <a:spcBef>
                <a:spcPts val="0"/>
              </a:spcBef>
              <a:spcAft>
                <a:spcPts val="0"/>
              </a:spcAft>
              <a:buSzPts val="2500"/>
              <a:buNone/>
              <a:defRPr sz="3333" b="1"/>
            </a:lvl6pPr>
            <a:lvl7pPr lvl="6">
              <a:lnSpc>
                <a:spcPct val="100000"/>
              </a:lnSpc>
              <a:spcBef>
                <a:spcPts val="0"/>
              </a:spcBef>
              <a:spcAft>
                <a:spcPts val="0"/>
              </a:spcAft>
              <a:buSzPts val="2500"/>
              <a:buNone/>
              <a:defRPr sz="3333" b="1"/>
            </a:lvl7pPr>
            <a:lvl8pPr lvl="7">
              <a:lnSpc>
                <a:spcPct val="100000"/>
              </a:lnSpc>
              <a:spcBef>
                <a:spcPts val="0"/>
              </a:spcBef>
              <a:spcAft>
                <a:spcPts val="0"/>
              </a:spcAft>
              <a:buSzPts val="2500"/>
              <a:buNone/>
              <a:defRPr sz="3333" b="1"/>
            </a:lvl8pPr>
            <a:lvl9pPr lvl="8">
              <a:lnSpc>
                <a:spcPct val="100000"/>
              </a:lnSpc>
              <a:spcBef>
                <a:spcPts val="0"/>
              </a:spcBef>
              <a:spcAft>
                <a:spcPts val="0"/>
              </a:spcAft>
              <a:buSzPts val="2500"/>
              <a:buNone/>
              <a:defRPr sz="3333" b="1"/>
            </a:lvl9pPr>
          </a:lstStyle>
          <a:p>
            <a:r>
              <a:rPr lang="es-ES"/>
              <a:t>Haga clic para modificar el estilo de subtítulo del patrón</a:t>
            </a:r>
            <a:endParaRPr/>
          </a:p>
        </p:txBody>
      </p:sp>
      <p:sp>
        <p:nvSpPr>
          <p:cNvPr id="13" name="Google Shape;13;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428336752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51"/>
        <p:cNvGrpSpPr/>
        <p:nvPr/>
      </p:nvGrpSpPr>
      <p:grpSpPr>
        <a:xfrm>
          <a:off x="0" y="0"/>
          <a:ext cx="0" cy="0"/>
          <a:chOff x="0" y="0"/>
          <a:chExt cx="0" cy="0"/>
        </a:xfrm>
      </p:grpSpPr>
      <p:sp>
        <p:nvSpPr>
          <p:cNvPr id="52" name="Google Shape;52;p11"/>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53" name="Google Shape;53;p11"/>
          <p:cNvSpPr txBox="1">
            <a:spLocks noGrp="1"/>
          </p:cNvSpPr>
          <p:nvPr>
            <p:ph type="body" idx="1"/>
          </p:nvPr>
        </p:nvSpPr>
        <p:spPr>
          <a:xfrm>
            <a:off x="415600" y="4202967"/>
            <a:ext cx="11360800" cy="1734400"/>
          </a:xfrm>
          <a:prstGeom prst="rect">
            <a:avLst/>
          </a:prstGeom>
        </p:spPr>
        <p:txBody>
          <a:bodyPr spcFirstLastPara="1" wrap="square" lIns="91425" tIns="91425" rIns="91425" bIns="91425" anchor="t" anchorCtr="0">
            <a:normAutofit/>
          </a:bodyPr>
          <a:lstStyle>
            <a:lvl1pPr marL="609585" lvl="0" indent="-457189" algn="ctr">
              <a:spcBef>
                <a:spcPts val="0"/>
              </a:spcBef>
              <a:spcAft>
                <a:spcPts val="0"/>
              </a:spcAft>
              <a:buSzPts val="1800"/>
              <a:buChar char="●"/>
              <a:defRPr/>
            </a:lvl1pPr>
            <a:lvl2pPr marL="1219170" lvl="1" indent="-423323" algn="ctr">
              <a:spcBef>
                <a:spcPts val="0"/>
              </a:spcBef>
              <a:spcAft>
                <a:spcPts val="0"/>
              </a:spcAft>
              <a:buSzPts val="1400"/>
              <a:buChar char="○"/>
              <a:defRPr/>
            </a:lvl2pPr>
            <a:lvl3pPr marL="1828754" lvl="2" indent="-423323" algn="ctr">
              <a:spcBef>
                <a:spcPts val="0"/>
              </a:spcBef>
              <a:spcAft>
                <a:spcPts val="0"/>
              </a:spcAft>
              <a:buSzPts val="1400"/>
              <a:buChar char="■"/>
              <a:defRPr/>
            </a:lvl3pPr>
            <a:lvl4pPr marL="2438339" lvl="3" indent="-423323" algn="ctr">
              <a:spcBef>
                <a:spcPts val="0"/>
              </a:spcBef>
              <a:spcAft>
                <a:spcPts val="0"/>
              </a:spcAft>
              <a:buSzPts val="1400"/>
              <a:buChar char="●"/>
              <a:defRPr/>
            </a:lvl4pPr>
            <a:lvl5pPr marL="3047924" lvl="4" indent="-423323" algn="ctr">
              <a:spcBef>
                <a:spcPts val="0"/>
              </a:spcBef>
              <a:spcAft>
                <a:spcPts val="0"/>
              </a:spcAft>
              <a:buSzPts val="1400"/>
              <a:buChar char="○"/>
              <a:defRPr/>
            </a:lvl5pPr>
            <a:lvl6pPr marL="3657509" lvl="5" indent="-423323" algn="ctr">
              <a:spcBef>
                <a:spcPts val="0"/>
              </a:spcBef>
              <a:spcAft>
                <a:spcPts val="0"/>
              </a:spcAft>
              <a:buSzPts val="1400"/>
              <a:buChar char="■"/>
              <a:defRPr/>
            </a:lvl6pPr>
            <a:lvl7pPr marL="4267093" lvl="6" indent="-423323" algn="ctr">
              <a:spcBef>
                <a:spcPts val="0"/>
              </a:spcBef>
              <a:spcAft>
                <a:spcPts val="0"/>
              </a:spcAft>
              <a:buSzPts val="1400"/>
              <a:buChar char="●"/>
              <a:defRPr/>
            </a:lvl7pPr>
            <a:lvl8pPr marL="4876678" lvl="7" indent="-423323" algn="ctr">
              <a:spcBef>
                <a:spcPts val="0"/>
              </a:spcBef>
              <a:spcAft>
                <a:spcPts val="0"/>
              </a:spcAft>
              <a:buSzPts val="1400"/>
              <a:buChar char="○"/>
              <a:defRPr/>
            </a:lvl8pPr>
            <a:lvl9pPr marL="5486263" lvl="8" indent="-423323" algn="ctr">
              <a:spcBef>
                <a:spcPts val="0"/>
              </a:spcBef>
              <a:spcAft>
                <a:spcPts val="0"/>
              </a:spcAft>
              <a:buSzPts val="1400"/>
              <a:buChar char="■"/>
              <a:defRPr/>
            </a:lvl9pPr>
          </a:lstStyle>
          <a:p>
            <a:pPr lvl="0"/>
            <a:r>
              <a:rPr lang="es-ES"/>
              <a:t>Haga clic para modificar los estilos de texto del patrón</a:t>
            </a:r>
          </a:p>
        </p:txBody>
      </p:sp>
      <p:sp>
        <p:nvSpPr>
          <p:cNvPr id="54" name="Google Shape;54;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88909964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1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ES" smtClean="0"/>
              <a:t>‹Nº›</a:t>
            </a:fld>
            <a:endParaRPr lang="es-ES"/>
          </a:p>
        </p:txBody>
      </p:sp>
      <p:pic>
        <p:nvPicPr>
          <p:cNvPr id="57" name="Google Shape;57;p12"/>
          <p:cNvPicPr preferRelativeResize="0"/>
          <p:nvPr/>
        </p:nvPicPr>
        <p:blipFill rotWithShape="1">
          <a:blip r:embed="rId2">
            <a:alphaModFix/>
          </a:blip>
          <a:srcRect/>
          <a:stretch/>
        </p:blipFill>
        <p:spPr>
          <a:xfrm>
            <a:off x="-13407" y="10633"/>
            <a:ext cx="12181040" cy="6858000"/>
          </a:xfrm>
          <a:prstGeom prst="rect">
            <a:avLst/>
          </a:prstGeom>
          <a:noFill/>
          <a:ln>
            <a:noFill/>
          </a:ln>
        </p:spPr>
      </p:pic>
    </p:spTree>
    <p:extLst>
      <p:ext uri="{BB962C8B-B14F-4D97-AF65-F5344CB8AC3E}">
        <p14:creationId xmlns:p14="http://schemas.microsoft.com/office/powerpoint/2010/main" val="310752166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Título y objetos">
    <p:spTree>
      <p:nvGrpSpPr>
        <p:cNvPr id="1" name="Shape 26"/>
        <p:cNvGrpSpPr/>
        <p:nvPr/>
      </p:nvGrpSpPr>
      <p:grpSpPr>
        <a:xfrm>
          <a:off x="0" y="0"/>
          <a:ext cx="0" cy="0"/>
          <a:chOff x="0" y="0"/>
          <a:chExt cx="0" cy="0"/>
        </a:xfrm>
      </p:grpSpPr>
      <p:sp>
        <p:nvSpPr>
          <p:cNvPr id="27" name="Google Shape;27;p24"/>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norm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24"/>
          <p:cNvSpPr txBox="1">
            <a:spLocks noGrp="1"/>
          </p:cNvSpPr>
          <p:nvPr>
            <p:ph type="body" idx="1"/>
          </p:nvPr>
        </p:nvSpPr>
        <p:spPr>
          <a:xfrm>
            <a:off x="1371600" y="2286000"/>
            <a:ext cx="9601200" cy="3581400"/>
          </a:xfrm>
          <a:prstGeom prst="rect">
            <a:avLst/>
          </a:prstGeom>
          <a:noFill/>
          <a:ln>
            <a:noFill/>
          </a:ln>
        </p:spPr>
        <p:txBody>
          <a:bodyPr spcFirstLastPara="1" wrap="square" lIns="91425" tIns="45700" rIns="91425" bIns="45700" anchor="t" anchorCtr="0">
            <a:normAutofit/>
          </a:bodyPr>
          <a:lstStyle>
            <a:lvl1pPr marL="457200" lvl="0" indent="-342900" algn="l">
              <a:lnSpc>
                <a:spcPct val="94000"/>
              </a:lnSpc>
              <a:spcBef>
                <a:spcPts val="1000"/>
              </a:spcBef>
              <a:spcAft>
                <a:spcPts val="0"/>
              </a:spcAft>
              <a:buClr>
                <a:schemeClr val="dk2"/>
              </a:buClr>
              <a:buSzPts val="1800"/>
              <a:buChar char="■"/>
              <a:defRPr/>
            </a:lvl1pPr>
            <a:lvl2pPr marL="914400" lvl="1" indent="-342900" algn="l">
              <a:lnSpc>
                <a:spcPct val="94000"/>
              </a:lnSpc>
              <a:spcBef>
                <a:spcPts val="500"/>
              </a:spcBef>
              <a:spcAft>
                <a:spcPts val="0"/>
              </a:spcAft>
              <a:buClr>
                <a:schemeClr val="dk2"/>
              </a:buClr>
              <a:buSzPts val="1800"/>
              <a:buChar char="–"/>
              <a:defRPr/>
            </a:lvl2pPr>
            <a:lvl3pPr marL="1371600" lvl="2" indent="-342900" algn="l">
              <a:lnSpc>
                <a:spcPct val="94000"/>
              </a:lnSpc>
              <a:spcBef>
                <a:spcPts val="500"/>
              </a:spcBef>
              <a:spcAft>
                <a:spcPts val="0"/>
              </a:spcAft>
              <a:buClr>
                <a:schemeClr val="dk2"/>
              </a:buClr>
              <a:buSzPts val="1800"/>
              <a:buChar char="■"/>
              <a:defRPr/>
            </a:lvl3pPr>
            <a:lvl4pPr marL="1828800" lvl="3" indent="-342900" algn="l">
              <a:lnSpc>
                <a:spcPct val="94000"/>
              </a:lnSpc>
              <a:spcBef>
                <a:spcPts val="500"/>
              </a:spcBef>
              <a:spcAft>
                <a:spcPts val="0"/>
              </a:spcAft>
              <a:buClr>
                <a:schemeClr val="dk2"/>
              </a:buClr>
              <a:buSzPts val="1800"/>
              <a:buChar char="–"/>
              <a:defRPr/>
            </a:lvl4pPr>
            <a:lvl5pPr marL="2286000" lvl="4" indent="-342900" algn="l">
              <a:lnSpc>
                <a:spcPct val="94000"/>
              </a:lnSpc>
              <a:spcBef>
                <a:spcPts val="500"/>
              </a:spcBef>
              <a:spcAft>
                <a:spcPts val="0"/>
              </a:spcAft>
              <a:buClr>
                <a:schemeClr val="dk2"/>
              </a:buClr>
              <a:buSzPts val="1800"/>
              <a:buChar char="■"/>
              <a:defRPr/>
            </a:lvl5pPr>
            <a:lvl6pPr marL="2743200" lvl="5" indent="-342900" algn="l">
              <a:lnSpc>
                <a:spcPct val="94000"/>
              </a:lnSpc>
              <a:spcBef>
                <a:spcPts val="500"/>
              </a:spcBef>
              <a:spcAft>
                <a:spcPts val="0"/>
              </a:spcAft>
              <a:buClr>
                <a:schemeClr val="dk2"/>
              </a:buClr>
              <a:buSzPts val="1800"/>
              <a:buChar char="–"/>
              <a:defRPr/>
            </a:lvl6pPr>
            <a:lvl7pPr marL="3200400" lvl="6" indent="-342900" algn="l">
              <a:lnSpc>
                <a:spcPct val="94000"/>
              </a:lnSpc>
              <a:spcBef>
                <a:spcPts val="500"/>
              </a:spcBef>
              <a:spcAft>
                <a:spcPts val="0"/>
              </a:spcAft>
              <a:buClr>
                <a:schemeClr val="dk2"/>
              </a:buClr>
              <a:buSzPts val="1800"/>
              <a:buChar char="■"/>
              <a:defRPr/>
            </a:lvl7pPr>
            <a:lvl8pPr marL="3657600" lvl="7" indent="-342900" algn="l">
              <a:lnSpc>
                <a:spcPct val="94000"/>
              </a:lnSpc>
              <a:spcBef>
                <a:spcPts val="500"/>
              </a:spcBef>
              <a:spcAft>
                <a:spcPts val="0"/>
              </a:spcAft>
              <a:buClr>
                <a:schemeClr val="dk2"/>
              </a:buClr>
              <a:buSzPts val="1800"/>
              <a:buChar char="–"/>
              <a:defRPr/>
            </a:lvl8pPr>
            <a:lvl9pPr marL="4114800" lvl="8" indent="-342900" algn="l">
              <a:lnSpc>
                <a:spcPct val="94000"/>
              </a:lnSpc>
              <a:spcBef>
                <a:spcPts val="500"/>
              </a:spcBef>
              <a:spcAft>
                <a:spcPts val="200"/>
              </a:spcAft>
              <a:buClr>
                <a:schemeClr val="dk2"/>
              </a:buClr>
              <a:buSzPts val="1800"/>
              <a:buChar char="■"/>
              <a:defRPr/>
            </a:lvl9pPr>
          </a:lstStyle>
          <a:p>
            <a:endParaRPr/>
          </a:p>
        </p:txBody>
      </p:sp>
      <p:sp>
        <p:nvSpPr>
          <p:cNvPr id="29" name="Google Shape;29;p24"/>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4"/>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4"/>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extLst>
      <p:ext uri="{BB962C8B-B14F-4D97-AF65-F5344CB8AC3E}">
        <p14:creationId xmlns:p14="http://schemas.microsoft.com/office/powerpoint/2010/main" val="1903126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4"/>
        <p:cNvGrpSpPr/>
        <p:nvPr/>
      </p:nvGrpSpPr>
      <p:grpSpPr>
        <a:xfrm>
          <a:off x="0" y="0"/>
          <a:ext cx="0" cy="0"/>
          <a:chOff x="0" y="0"/>
          <a:chExt cx="0" cy="0"/>
        </a:xfrm>
      </p:grpSpPr>
      <p:pic>
        <p:nvPicPr>
          <p:cNvPr id="15" name="Google Shape;15;p3"/>
          <p:cNvPicPr preferRelativeResize="0"/>
          <p:nvPr/>
        </p:nvPicPr>
        <p:blipFill rotWithShape="1">
          <a:blip r:embed="rId2">
            <a:alphaModFix/>
          </a:blip>
          <a:srcRect/>
          <a:stretch/>
        </p:blipFill>
        <p:spPr>
          <a:xfrm>
            <a:off x="-19600" y="74367"/>
            <a:ext cx="12211600" cy="6875168"/>
          </a:xfrm>
          <a:prstGeom prst="rect">
            <a:avLst/>
          </a:prstGeom>
          <a:noFill/>
          <a:ln>
            <a:noFill/>
          </a:ln>
        </p:spPr>
      </p:pic>
      <p:sp>
        <p:nvSpPr>
          <p:cNvPr id="16" name="Google Shape;16;p3"/>
          <p:cNvSpPr txBox="1">
            <a:spLocks noGrp="1"/>
          </p:cNvSpPr>
          <p:nvPr>
            <p:ph type="title"/>
          </p:nvPr>
        </p:nvSpPr>
        <p:spPr>
          <a:xfrm>
            <a:off x="415600" y="2867800"/>
            <a:ext cx="6986000" cy="1122400"/>
          </a:xfrm>
          <a:prstGeom prst="rect">
            <a:avLst/>
          </a:prstGeom>
        </p:spPr>
        <p:txBody>
          <a:bodyPr spcFirstLastPara="1" wrap="square" lIns="91425" tIns="91425" rIns="91425" bIns="91425" anchor="ctr" anchorCtr="0">
            <a:normAutofit/>
          </a:bodyPr>
          <a:lstStyle>
            <a:lvl1pPr lvl="0">
              <a:spcBef>
                <a:spcPts val="0"/>
              </a:spcBef>
              <a:spcAft>
                <a:spcPts val="0"/>
              </a:spcAft>
              <a:buClr>
                <a:srgbClr val="4A001F"/>
              </a:buClr>
              <a:buSzPts val="3600"/>
              <a:buNone/>
              <a:defRPr sz="4800" b="1">
                <a:solidFill>
                  <a:srgbClr val="4A001F"/>
                </a:solidFill>
              </a:defRPr>
            </a:lvl1pPr>
            <a:lvl2pPr lvl="1">
              <a:spcBef>
                <a:spcPts val="0"/>
              </a:spcBef>
              <a:spcAft>
                <a:spcPts val="0"/>
              </a:spcAft>
              <a:buSzPts val="3600"/>
              <a:buNone/>
              <a:defRPr sz="4800" b="1"/>
            </a:lvl2pPr>
            <a:lvl3pPr lvl="2">
              <a:spcBef>
                <a:spcPts val="0"/>
              </a:spcBef>
              <a:spcAft>
                <a:spcPts val="0"/>
              </a:spcAft>
              <a:buSzPts val="3600"/>
              <a:buNone/>
              <a:defRPr sz="4800" b="1"/>
            </a:lvl3pPr>
            <a:lvl4pPr lvl="3">
              <a:spcBef>
                <a:spcPts val="0"/>
              </a:spcBef>
              <a:spcAft>
                <a:spcPts val="0"/>
              </a:spcAft>
              <a:buSzPts val="3600"/>
              <a:buNone/>
              <a:defRPr sz="4800" b="1"/>
            </a:lvl4pPr>
            <a:lvl5pPr lvl="4">
              <a:spcBef>
                <a:spcPts val="0"/>
              </a:spcBef>
              <a:spcAft>
                <a:spcPts val="0"/>
              </a:spcAft>
              <a:buSzPts val="3600"/>
              <a:buNone/>
              <a:defRPr sz="4800" b="1"/>
            </a:lvl5pPr>
            <a:lvl6pPr lvl="5">
              <a:spcBef>
                <a:spcPts val="0"/>
              </a:spcBef>
              <a:spcAft>
                <a:spcPts val="0"/>
              </a:spcAft>
              <a:buSzPts val="3600"/>
              <a:buNone/>
              <a:defRPr sz="4800" b="1"/>
            </a:lvl6pPr>
            <a:lvl7pPr lvl="6">
              <a:spcBef>
                <a:spcPts val="0"/>
              </a:spcBef>
              <a:spcAft>
                <a:spcPts val="0"/>
              </a:spcAft>
              <a:buSzPts val="3600"/>
              <a:buNone/>
              <a:defRPr sz="4800" b="1"/>
            </a:lvl7pPr>
            <a:lvl8pPr lvl="7">
              <a:spcBef>
                <a:spcPts val="0"/>
              </a:spcBef>
              <a:spcAft>
                <a:spcPts val="0"/>
              </a:spcAft>
              <a:buSzPts val="3600"/>
              <a:buNone/>
              <a:defRPr sz="4800" b="1"/>
            </a:lvl8pPr>
            <a:lvl9pPr lvl="8">
              <a:spcBef>
                <a:spcPts val="0"/>
              </a:spcBef>
              <a:spcAft>
                <a:spcPts val="0"/>
              </a:spcAft>
              <a:buSzPts val="3600"/>
              <a:buNone/>
              <a:defRPr sz="4800" b="1"/>
            </a:lvl9pPr>
          </a:lstStyle>
          <a:p>
            <a:r>
              <a:rPr lang="es-ES"/>
              <a:t>Haga clic para modificar el estilo de título del patrón</a:t>
            </a:r>
            <a:endParaRPr/>
          </a:p>
        </p:txBody>
      </p:sp>
      <p:sp>
        <p:nvSpPr>
          <p:cNvPr id="17" name="Google Shape;17;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234371426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
        <p:cNvGrpSpPr/>
        <p:nvPr/>
      </p:nvGrpSpPr>
      <p:grpSpPr>
        <a:xfrm>
          <a:off x="0" y="0"/>
          <a:ext cx="0" cy="0"/>
          <a:chOff x="0" y="0"/>
          <a:chExt cx="0" cy="0"/>
        </a:xfrm>
      </p:grpSpPr>
      <p:pic>
        <p:nvPicPr>
          <p:cNvPr id="19" name="Google Shape;19;p4"/>
          <p:cNvPicPr preferRelativeResize="0"/>
          <p:nvPr/>
        </p:nvPicPr>
        <p:blipFill rotWithShape="1">
          <a:blip r:embed="rId2">
            <a:alphaModFix/>
          </a:blip>
          <a:srcRect/>
          <a:stretch/>
        </p:blipFill>
        <p:spPr>
          <a:xfrm>
            <a:off x="11301" y="0"/>
            <a:ext cx="12180700" cy="6858000"/>
          </a:xfrm>
          <a:prstGeom prst="rect">
            <a:avLst/>
          </a:prstGeom>
          <a:noFill/>
          <a:ln>
            <a:noFill/>
          </a:ln>
        </p:spPr>
      </p:pic>
      <p:sp>
        <p:nvSpPr>
          <p:cNvPr id="20" name="Google Shape;20;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Clr>
                <a:srgbClr val="4A001F"/>
              </a:buClr>
              <a:buSzPts val="3000"/>
              <a:buNone/>
              <a:defRPr b="1">
                <a:solidFill>
                  <a:srgbClr val="4A001F"/>
                </a:solidFill>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s-ES"/>
              <a:t>Haga clic para modificar el estilo de título del patrón</a:t>
            </a:r>
            <a:endParaRPr/>
          </a:p>
        </p:txBody>
      </p:sp>
      <p:sp>
        <p:nvSpPr>
          <p:cNvPr id="21" name="Google Shape;21;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pPr lvl="0"/>
            <a:r>
              <a:rPr lang="es-ES"/>
              <a:t>Haga clic para modificar los estilos de texto del patrón</a:t>
            </a:r>
          </a:p>
        </p:txBody>
      </p:sp>
      <p:sp>
        <p:nvSpPr>
          <p:cNvPr id="22" name="Google Shape;22;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36185918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3"/>
        <p:cNvGrpSpPr/>
        <p:nvPr/>
      </p:nvGrpSpPr>
      <p:grpSpPr>
        <a:xfrm>
          <a:off x="0" y="0"/>
          <a:ext cx="0" cy="0"/>
          <a:chOff x="0" y="0"/>
          <a:chExt cx="0" cy="0"/>
        </a:xfrm>
      </p:grpSpPr>
      <p:pic>
        <p:nvPicPr>
          <p:cNvPr id="24" name="Google Shape;24;p5"/>
          <p:cNvPicPr preferRelativeResize="0"/>
          <p:nvPr/>
        </p:nvPicPr>
        <p:blipFill rotWithShape="1">
          <a:blip r:embed="rId2">
            <a:alphaModFix/>
          </a:blip>
          <a:srcRect/>
          <a:stretch/>
        </p:blipFill>
        <p:spPr>
          <a:xfrm>
            <a:off x="-54917" y="91533"/>
            <a:ext cx="12301833" cy="6858000"/>
          </a:xfrm>
          <a:prstGeom prst="rect">
            <a:avLst/>
          </a:prstGeom>
          <a:noFill/>
          <a:ln>
            <a:noFill/>
          </a:ln>
        </p:spPr>
      </p:pic>
      <p:sp>
        <p:nvSpPr>
          <p:cNvPr id="25" name="Google Shape;25;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Clr>
                <a:srgbClr val="4A001F"/>
              </a:buClr>
              <a:buSzPts val="3000"/>
              <a:buNone/>
              <a:defRPr b="1">
                <a:solidFill>
                  <a:srgbClr val="4A001F"/>
                </a:solidFill>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s-ES"/>
              <a:t>Haga clic para modificar el estilo de título del patrón</a:t>
            </a:r>
            <a:endParaRPr/>
          </a:p>
        </p:txBody>
      </p:sp>
      <p:sp>
        <p:nvSpPr>
          <p:cNvPr id="26" name="Google Shape;26;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pPr lvl="0"/>
            <a:r>
              <a:rPr lang="es-ES"/>
              <a:t>Haga clic para modificar los estilos de texto del patrón</a:t>
            </a:r>
          </a:p>
        </p:txBody>
      </p:sp>
      <p:sp>
        <p:nvSpPr>
          <p:cNvPr id="27" name="Google Shape;27;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pPr lvl="0"/>
            <a:r>
              <a:rPr lang="es-ES"/>
              <a:t>Haga clic para modificar los estilos de texto del patrón</a:t>
            </a:r>
          </a:p>
        </p:txBody>
      </p:sp>
      <p:sp>
        <p:nvSpPr>
          <p:cNvPr id="28" name="Google Shape;28;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135909369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9"/>
        <p:cNvGrpSpPr/>
        <p:nvPr/>
      </p:nvGrpSpPr>
      <p:grpSpPr>
        <a:xfrm>
          <a:off x="0" y="0"/>
          <a:ext cx="0" cy="0"/>
          <a:chOff x="0" y="0"/>
          <a:chExt cx="0" cy="0"/>
        </a:xfrm>
      </p:grpSpPr>
      <p:pic>
        <p:nvPicPr>
          <p:cNvPr id="30" name="Google Shape;30;p6"/>
          <p:cNvPicPr preferRelativeResize="0"/>
          <p:nvPr/>
        </p:nvPicPr>
        <p:blipFill rotWithShape="1">
          <a:blip r:embed="rId2">
            <a:alphaModFix/>
          </a:blip>
          <a:srcRect/>
          <a:stretch/>
        </p:blipFill>
        <p:spPr>
          <a:xfrm>
            <a:off x="11301" y="0"/>
            <a:ext cx="12180700" cy="6858000"/>
          </a:xfrm>
          <a:prstGeom prst="rect">
            <a:avLst/>
          </a:prstGeom>
          <a:noFill/>
          <a:ln>
            <a:noFill/>
          </a:ln>
        </p:spPr>
      </p:pic>
      <p:sp>
        <p:nvSpPr>
          <p:cNvPr id="31" name="Google Shape;31;p6"/>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s-ES"/>
              <a:t>Haga clic para modificar el estilo de título del patrón</a:t>
            </a:r>
            <a:endParaRPr/>
          </a:p>
        </p:txBody>
      </p:sp>
      <p:sp>
        <p:nvSpPr>
          <p:cNvPr id="32" name="Google Shape;32;p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13066324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3"/>
        <p:cNvGrpSpPr/>
        <p:nvPr/>
      </p:nvGrpSpPr>
      <p:grpSpPr>
        <a:xfrm>
          <a:off x="0" y="0"/>
          <a:ext cx="0" cy="0"/>
          <a:chOff x="0" y="0"/>
          <a:chExt cx="0" cy="0"/>
        </a:xfrm>
      </p:grpSpPr>
      <p:pic>
        <p:nvPicPr>
          <p:cNvPr id="34" name="Google Shape;34;p7"/>
          <p:cNvPicPr preferRelativeResize="0"/>
          <p:nvPr/>
        </p:nvPicPr>
        <p:blipFill rotWithShape="1">
          <a:blip r:embed="rId2">
            <a:alphaModFix/>
          </a:blip>
          <a:srcRect/>
          <a:stretch/>
        </p:blipFill>
        <p:spPr>
          <a:xfrm>
            <a:off x="-13407" y="10633"/>
            <a:ext cx="12181040" cy="6858000"/>
          </a:xfrm>
          <a:prstGeom prst="rect">
            <a:avLst/>
          </a:prstGeom>
          <a:noFill/>
          <a:ln>
            <a:noFill/>
          </a:ln>
        </p:spPr>
      </p:pic>
      <p:sp>
        <p:nvSpPr>
          <p:cNvPr id="35" name="Google Shape;35;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r>
              <a:rPr lang="es-ES"/>
              <a:t>Haga clic para modificar el estilo de título del patrón</a:t>
            </a:r>
            <a:endParaRPr/>
          </a:p>
        </p:txBody>
      </p:sp>
      <p:sp>
        <p:nvSpPr>
          <p:cNvPr id="36" name="Google Shape;36;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normAutofit/>
          </a:bodyPr>
          <a:lstStyle>
            <a:lvl1pPr marL="609585" lvl="0" indent="-406390">
              <a:spcBef>
                <a:spcPts val="0"/>
              </a:spcBef>
              <a:spcAft>
                <a:spcPts val="0"/>
              </a:spcAft>
              <a:buSzPts val="1200"/>
              <a:buChar char="●"/>
              <a:defRPr sz="1600"/>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pPr lvl="0"/>
            <a:r>
              <a:rPr lang="es-ES"/>
              <a:t>Haga clic para modificar los estilos de texto del patrón</a:t>
            </a:r>
          </a:p>
        </p:txBody>
      </p:sp>
      <p:sp>
        <p:nvSpPr>
          <p:cNvPr id="37" name="Google Shape;37;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426096072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8"/>
        <p:cNvGrpSpPr/>
        <p:nvPr/>
      </p:nvGrpSpPr>
      <p:grpSpPr>
        <a:xfrm>
          <a:off x="0" y="0"/>
          <a:ext cx="0" cy="0"/>
          <a:chOff x="0" y="0"/>
          <a:chExt cx="0" cy="0"/>
        </a:xfrm>
      </p:grpSpPr>
      <p:pic>
        <p:nvPicPr>
          <p:cNvPr id="39" name="Google Shape;39;p8"/>
          <p:cNvPicPr preferRelativeResize="0"/>
          <p:nvPr/>
        </p:nvPicPr>
        <p:blipFill rotWithShape="1">
          <a:blip r:embed="rId2">
            <a:alphaModFix/>
          </a:blip>
          <a:srcRect l="-90"/>
          <a:stretch/>
        </p:blipFill>
        <p:spPr>
          <a:xfrm>
            <a:off x="-148089" y="0"/>
            <a:ext cx="12340087" cy="6941299"/>
          </a:xfrm>
          <a:prstGeom prst="rect">
            <a:avLst/>
          </a:prstGeom>
          <a:noFill/>
          <a:ln>
            <a:noFill/>
          </a:ln>
        </p:spPr>
      </p:pic>
      <p:sp>
        <p:nvSpPr>
          <p:cNvPr id="40" name="Google Shape;40;p8"/>
          <p:cNvSpPr txBox="1">
            <a:spLocks noGrp="1"/>
          </p:cNvSpPr>
          <p:nvPr>
            <p:ph type="title"/>
          </p:nvPr>
        </p:nvSpPr>
        <p:spPr>
          <a:xfrm>
            <a:off x="653667" y="600200"/>
            <a:ext cx="8490400" cy="54544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r>
              <a:rPr lang="es-ES"/>
              <a:t>Haga clic para modificar el estilo de título del patrón</a:t>
            </a:r>
            <a:endParaRPr/>
          </a:p>
        </p:txBody>
      </p:sp>
      <p:sp>
        <p:nvSpPr>
          <p:cNvPr id="41" name="Google Shape;41;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108702717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2"/>
        <p:cNvGrpSpPr/>
        <p:nvPr/>
      </p:nvGrpSpPr>
      <p:grpSpPr>
        <a:xfrm>
          <a:off x="0" y="0"/>
          <a:ext cx="0" cy="0"/>
          <a:chOff x="0" y="0"/>
          <a:chExt cx="0" cy="0"/>
        </a:xfrm>
      </p:grpSpPr>
      <p:sp>
        <p:nvSpPr>
          <p:cNvPr id="43" name="Google Shape;43;p9"/>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44" name="Google Shape;44;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r>
              <a:rPr lang="es-ES"/>
              <a:t>Haga clic para modificar el estilo de título del patrón</a:t>
            </a:r>
            <a:endParaRPr/>
          </a:p>
        </p:txBody>
      </p:sp>
      <p:sp>
        <p:nvSpPr>
          <p:cNvPr id="45" name="Google Shape;45;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r>
              <a:rPr lang="es-ES"/>
              <a:t>Haga clic para modificar el estilo de subtítulo del patrón</a:t>
            </a:r>
            <a:endParaRPr/>
          </a:p>
        </p:txBody>
      </p:sp>
      <p:sp>
        <p:nvSpPr>
          <p:cNvPr id="46" name="Google Shape;46;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pPr lvl="0"/>
            <a:r>
              <a:rPr lang="es-ES"/>
              <a:t>Haga clic para modificar los estilos de texto del patrón</a:t>
            </a:r>
          </a:p>
        </p:txBody>
      </p:sp>
      <p:sp>
        <p:nvSpPr>
          <p:cNvPr id="47" name="Google Shape;47;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142733590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415600" y="5640767"/>
            <a:ext cx="7998400" cy="806800"/>
          </a:xfrm>
          <a:prstGeom prst="rect">
            <a:avLst/>
          </a:prstGeom>
        </p:spPr>
        <p:txBody>
          <a:bodyPr spcFirstLastPara="1" wrap="square" lIns="91425" tIns="91425" rIns="91425" bIns="91425" anchor="ctr" anchorCtr="0">
            <a:normAutofit/>
          </a:bodyPr>
          <a:lstStyle>
            <a:lvl1pPr marL="609585" lvl="0" indent="-304792">
              <a:lnSpc>
                <a:spcPct val="100000"/>
              </a:lnSpc>
              <a:spcBef>
                <a:spcPts val="0"/>
              </a:spcBef>
              <a:spcAft>
                <a:spcPts val="0"/>
              </a:spcAft>
              <a:buSzPts val="1800"/>
              <a:buNone/>
              <a:defRPr/>
            </a:lvl1pPr>
          </a:lstStyle>
          <a:p>
            <a:pPr lvl="0"/>
            <a:r>
              <a:rPr lang="es-ES"/>
              <a:t>Haga clic para modificar los estilos de texto del patrón</a:t>
            </a:r>
          </a:p>
        </p:txBody>
      </p:sp>
      <p:sp>
        <p:nvSpPr>
          <p:cNvPr id="50" name="Google Shape;50;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379523200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4A001F"/>
              </a:buClr>
              <a:buSzPts val="3000"/>
              <a:buNone/>
              <a:defRPr sz="3000" b="1">
                <a:solidFill>
                  <a:srgbClr val="4A001F"/>
                </a:solidFill>
              </a:defRPr>
            </a:lvl1pPr>
            <a:lvl2pPr lvl="1">
              <a:spcBef>
                <a:spcPts val="0"/>
              </a:spcBef>
              <a:spcAft>
                <a:spcPts val="0"/>
              </a:spcAft>
              <a:buClr>
                <a:srgbClr val="4A001F"/>
              </a:buClr>
              <a:buSzPts val="3000"/>
              <a:buNone/>
              <a:defRPr sz="3000" b="1">
                <a:solidFill>
                  <a:srgbClr val="4A001F"/>
                </a:solidFill>
              </a:defRPr>
            </a:lvl2pPr>
            <a:lvl3pPr lvl="2">
              <a:spcBef>
                <a:spcPts val="0"/>
              </a:spcBef>
              <a:spcAft>
                <a:spcPts val="0"/>
              </a:spcAft>
              <a:buClr>
                <a:srgbClr val="4A001F"/>
              </a:buClr>
              <a:buSzPts val="3000"/>
              <a:buNone/>
              <a:defRPr sz="3000" b="1">
                <a:solidFill>
                  <a:srgbClr val="4A001F"/>
                </a:solidFill>
              </a:defRPr>
            </a:lvl3pPr>
            <a:lvl4pPr lvl="3">
              <a:spcBef>
                <a:spcPts val="0"/>
              </a:spcBef>
              <a:spcAft>
                <a:spcPts val="0"/>
              </a:spcAft>
              <a:buClr>
                <a:srgbClr val="4A001F"/>
              </a:buClr>
              <a:buSzPts val="3000"/>
              <a:buNone/>
              <a:defRPr sz="3000" b="1">
                <a:solidFill>
                  <a:srgbClr val="4A001F"/>
                </a:solidFill>
              </a:defRPr>
            </a:lvl4pPr>
            <a:lvl5pPr lvl="4">
              <a:spcBef>
                <a:spcPts val="0"/>
              </a:spcBef>
              <a:spcAft>
                <a:spcPts val="0"/>
              </a:spcAft>
              <a:buClr>
                <a:srgbClr val="4A001F"/>
              </a:buClr>
              <a:buSzPts val="3000"/>
              <a:buNone/>
              <a:defRPr sz="3000" b="1">
                <a:solidFill>
                  <a:srgbClr val="4A001F"/>
                </a:solidFill>
              </a:defRPr>
            </a:lvl5pPr>
            <a:lvl6pPr lvl="5">
              <a:spcBef>
                <a:spcPts val="0"/>
              </a:spcBef>
              <a:spcAft>
                <a:spcPts val="0"/>
              </a:spcAft>
              <a:buClr>
                <a:srgbClr val="4A001F"/>
              </a:buClr>
              <a:buSzPts val="3000"/>
              <a:buNone/>
              <a:defRPr sz="3000" b="1">
                <a:solidFill>
                  <a:srgbClr val="4A001F"/>
                </a:solidFill>
              </a:defRPr>
            </a:lvl6pPr>
            <a:lvl7pPr lvl="6">
              <a:spcBef>
                <a:spcPts val="0"/>
              </a:spcBef>
              <a:spcAft>
                <a:spcPts val="0"/>
              </a:spcAft>
              <a:buClr>
                <a:srgbClr val="4A001F"/>
              </a:buClr>
              <a:buSzPts val="3000"/>
              <a:buNone/>
              <a:defRPr sz="3000" b="1">
                <a:solidFill>
                  <a:srgbClr val="4A001F"/>
                </a:solidFill>
              </a:defRPr>
            </a:lvl7pPr>
            <a:lvl8pPr lvl="7">
              <a:spcBef>
                <a:spcPts val="0"/>
              </a:spcBef>
              <a:spcAft>
                <a:spcPts val="0"/>
              </a:spcAft>
              <a:buClr>
                <a:srgbClr val="4A001F"/>
              </a:buClr>
              <a:buSzPts val="3000"/>
              <a:buNone/>
              <a:defRPr sz="3000" b="1">
                <a:solidFill>
                  <a:srgbClr val="4A001F"/>
                </a:solidFill>
              </a:defRPr>
            </a:lvl8pPr>
            <a:lvl9pPr lvl="8">
              <a:spcBef>
                <a:spcPts val="0"/>
              </a:spcBef>
              <a:spcAft>
                <a:spcPts val="0"/>
              </a:spcAft>
              <a:buClr>
                <a:srgbClr val="4A001F"/>
              </a:buClr>
              <a:buSzPts val="3000"/>
              <a:buNone/>
              <a:defRPr sz="3000" b="1">
                <a:solidFill>
                  <a:srgbClr val="4A001F"/>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lvl="0" algn="r">
              <a:buNone/>
              <a:defRPr sz="1333">
                <a:solidFill>
                  <a:schemeClr val="dk2"/>
                </a:solidFill>
              </a:defRPr>
            </a:lvl1pPr>
            <a:lvl2pPr lvl="1" algn="r">
              <a:buNone/>
              <a:defRPr sz="1333">
                <a:solidFill>
                  <a:schemeClr val="dk2"/>
                </a:solidFill>
              </a:defRPr>
            </a:lvl2pPr>
            <a:lvl3pPr lvl="2" algn="r">
              <a:buNone/>
              <a:defRPr sz="1333">
                <a:solidFill>
                  <a:schemeClr val="dk2"/>
                </a:solidFill>
              </a:defRPr>
            </a:lvl3pPr>
            <a:lvl4pPr lvl="3" algn="r">
              <a:buNone/>
              <a:defRPr sz="1333">
                <a:solidFill>
                  <a:schemeClr val="dk2"/>
                </a:solidFill>
              </a:defRPr>
            </a:lvl4pPr>
            <a:lvl5pPr lvl="4" algn="r">
              <a:buNone/>
              <a:defRPr sz="1333">
                <a:solidFill>
                  <a:schemeClr val="dk2"/>
                </a:solidFill>
              </a:defRPr>
            </a:lvl5pPr>
            <a:lvl6pPr lvl="5" algn="r">
              <a:buNone/>
              <a:defRPr sz="1333">
                <a:solidFill>
                  <a:schemeClr val="dk2"/>
                </a:solidFill>
              </a:defRPr>
            </a:lvl6pPr>
            <a:lvl7pPr lvl="6" algn="r">
              <a:buNone/>
              <a:defRPr sz="1333">
                <a:solidFill>
                  <a:schemeClr val="dk2"/>
                </a:solidFill>
              </a:defRPr>
            </a:lvl7pPr>
            <a:lvl8pPr lvl="7" algn="r">
              <a:buNone/>
              <a:defRPr sz="1333">
                <a:solidFill>
                  <a:schemeClr val="dk2"/>
                </a:solidFill>
              </a:defRPr>
            </a:lvl8pPr>
            <a:lvl9pPr lvl="8" algn="r">
              <a:buNone/>
              <a:defRPr sz="1333">
                <a:solidFill>
                  <a:schemeClr val="dk2"/>
                </a:solidFill>
              </a:defRPr>
            </a:lvl9p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210056193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5" name="Google Shape;95;p1"/>
          <p:cNvSpPr txBox="1">
            <a:spLocks noGrp="1"/>
          </p:cNvSpPr>
          <p:nvPr>
            <p:ph type="ctrTitle"/>
          </p:nvPr>
        </p:nvSpPr>
        <p:spPr>
          <a:xfrm>
            <a:off x="1806900" y="1330800"/>
            <a:ext cx="8578200" cy="2098200"/>
          </a:xfrm>
          <a:prstGeom prst="rect">
            <a:avLst/>
          </a:prstGeom>
          <a:noFill/>
          <a:ln>
            <a:noFill/>
          </a:ln>
        </p:spPr>
        <p:txBody>
          <a:bodyPr spcFirstLastPara="1" wrap="square" lIns="91425" tIns="45700" rIns="91425" bIns="45700" anchor="b" anchorCtr="0">
            <a:noAutofit/>
          </a:bodyPr>
          <a:lstStyle/>
          <a:p>
            <a:pPr marL="0" lvl="0" indent="0" algn="ctr" rtl="0">
              <a:lnSpc>
                <a:spcPct val="89000"/>
              </a:lnSpc>
              <a:spcBef>
                <a:spcPts val="0"/>
              </a:spcBef>
              <a:spcAft>
                <a:spcPts val="0"/>
              </a:spcAft>
              <a:buClr>
                <a:schemeClr val="dk2"/>
              </a:buClr>
              <a:buSzPts val="6000"/>
              <a:buFont typeface="Libre Franklin"/>
              <a:buNone/>
            </a:pPr>
            <a:r>
              <a:rPr lang="es-ES" sz="5400" dirty="0">
                <a:latin typeface="+mj-lt"/>
              </a:rPr>
              <a:t>Guía rápida para el llenado de la Ficha Técnica del Indicador</a:t>
            </a:r>
            <a:endParaRPr sz="5400" dirty="0">
              <a:latin typeface="+mj-lt"/>
            </a:endParaRPr>
          </a:p>
        </p:txBody>
      </p:sp>
      <p:sp>
        <p:nvSpPr>
          <p:cNvPr id="96" name="Google Shape;96;p1"/>
          <p:cNvSpPr txBox="1">
            <a:spLocks noGrp="1"/>
          </p:cNvSpPr>
          <p:nvPr>
            <p:ph type="subTitle" idx="1"/>
          </p:nvPr>
        </p:nvSpPr>
        <p:spPr>
          <a:xfrm>
            <a:off x="2803992" y="3429000"/>
            <a:ext cx="6584016" cy="1068859"/>
          </a:xfrm>
          <a:prstGeom prst="rect">
            <a:avLst/>
          </a:prstGeom>
          <a:noFill/>
          <a:ln>
            <a:noFill/>
          </a:ln>
        </p:spPr>
        <p:txBody>
          <a:bodyPr spcFirstLastPara="1" wrap="square" lIns="91425" tIns="45700" rIns="91425" bIns="45700" anchor="t" anchorCtr="0">
            <a:normAutofit fontScale="77500" lnSpcReduction="20000"/>
          </a:bodyPr>
          <a:lstStyle/>
          <a:p>
            <a:pPr marL="0" lvl="0" indent="0" algn="ctr" rtl="0">
              <a:lnSpc>
                <a:spcPct val="112000"/>
              </a:lnSpc>
              <a:spcBef>
                <a:spcPts val="0"/>
              </a:spcBef>
              <a:spcAft>
                <a:spcPts val="0"/>
              </a:spcAft>
              <a:buClr>
                <a:srgbClr val="424242"/>
              </a:buClr>
              <a:buSzPts val="2300"/>
              <a:buNone/>
            </a:pPr>
            <a:r>
              <a:rPr lang="es-MX" sz="2400" dirty="0">
                <a:solidFill>
                  <a:schemeClr val="bg1"/>
                </a:solidFill>
                <a:latin typeface="Gibson Book" pitchFamily="50" charset="0"/>
              </a:rPr>
              <a:t>Unidad de Planeación y Evaluación del </a:t>
            </a:r>
            <a:r>
              <a:rPr lang="es-MX" sz="2400" dirty="0" smtClean="0">
                <a:solidFill>
                  <a:schemeClr val="bg1"/>
                </a:solidFill>
                <a:latin typeface="Gibson Book" pitchFamily="50" charset="0"/>
              </a:rPr>
              <a:t>Desempeño</a:t>
            </a:r>
          </a:p>
          <a:p>
            <a:pPr marL="0" lvl="0" indent="0" algn="ctr" rtl="0">
              <a:lnSpc>
                <a:spcPct val="112000"/>
              </a:lnSpc>
              <a:spcBef>
                <a:spcPts val="0"/>
              </a:spcBef>
              <a:spcAft>
                <a:spcPts val="0"/>
              </a:spcAft>
              <a:buClr>
                <a:srgbClr val="424242"/>
              </a:buClr>
              <a:buSzPts val="2300"/>
              <a:buNone/>
            </a:pPr>
            <a:r>
              <a:rPr lang="es-MX" sz="2400" dirty="0" smtClean="0">
                <a:solidFill>
                  <a:schemeClr val="bg1"/>
                </a:solidFill>
                <a:latin typeface="Gibson Book" pitchFamily="50" charset="0"/>
              </a:rPr>
              <a:t>Subdirección de Evaluación y Seguimiento</a:t>
            </a:r>
            <a:endParaRPr sz="2400" dirty="0">
              <a:solidFill>
                <a:schemeClr val="bg1"/>
              </a:solidFill>
              <a:latin typeface="Gibson Book" pitchFamily="50" charset="0"/>
            </a:endParaRPr>
          </a:p>
          <a:p>
            <a:pPr marL="0" lvl="0" indent="0" algn="ctr" rtl="0">
              <a:lnSpc>
                <a:spcPct val="112000"/>
              </a:lnSpc>
              <a:spcBef>
                <a:spcPts val="0"/>
              </a:spcBef>
              <a:spcAft>
                <a:spcPts val="0"/>
              </a:spcAft>
              <a:buClr>
                <a:srgbClr val="424242"/>
              </a:buClr>
              <a:buSzPts val="1800"/>
              <a:buNone/>
            </a:pPr>
            <a:r>
              <a:rPr lang="es-ES" sz="1500" dirty="0">
                <a:solidFill>
                  <a:schemeClr val="bg1"/>
                </a:solidFill>
                <a:latin typeface="Gibson Book" pitchFamily="50" charset="0"/>
              </a:rPr>
              <a:t>Departamento de Seguimiento a Programas Institucionales</a:t>
            </a:r>
            <a:endParaRPr sz="1500" dirty="0">
              <a:solidFill>
                <a:schemeClr val="bg1"/>
              </a:solidFill>
              <a:latin typeface="Gibson Book" pitchFamily="50" charset="0"/>
            </a:endParaRPr>
          </a:p>
        </p:txBody>
      </p:sp>
      <p:sp>
        <p:nvSpPr>
          <p:cNvPr id="2" name="CuadroTexto 1"/>
          <p:cNvSpPr txBox="1"/>
          <p:nvPr/>
        </p:nvSpPr>
        <p:spPr>
          <a:xfrm>
            <a:off x="8872151" y="5980965"/>
            <a:ext cx="2557848" cy="518689"/>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0" indent="0" algn="ctr" eaLnBrk="1" hangingPunct="1">
              <a:lnSpc>
                <a:spcPct val="112000"/>
              </a:lnSpc>
              <a:buClr>
                <a:srgbClr val="424242"/>
              </a:buClr>
              <a:buSzPts val="2300"/>
              <a:buNone/>
              <a:defRPr sz="2400" b="1">
                <a:solidFill>
                  <a:schemeClr val="bg1"/>
                </a:solidFill>
                <a:latin typeface="Gibson Book" pitchFamily="50" charset="0"/>
              </a:defRPr>
            </a:lvl1pPr>
            <a:lvl2pPr marL="914400" indent="-317500" eaLnBrk="1" hangingPunct="1">
              <a:buClr>
                <a:schemeClr val="dk2"/>
              </a:buClr>
              <a:buSzPts val="2500"/>
              <a:buNone/>
              <a:defRPr sz="3333" b="1">
                <a:solidFill>
                  <a:schemeClr val="dk2"/>
                </a:solidFill>
              </a:defRPr>
            </a:lvl2pPr>
            <a:lvl3pPr marL="1371600" indent="-317500" eaLnBrk="1" hangingPunct="1">
              <a:buClr>
                <a:schemeClr val="dk2"/>
              </a:buClr>
              <a:buSzPts val="2500"/>
              <a:buNone/>
              <a:defRPr sz="3333" b="1">
                <a:solidFill>
                  <a:schemeClr val="dk2"/>
                </a:solidFill>
              </a:defRPr>
            </a:lvl3pPr>
            <a:lvl4pPr marL="1828800" indent="-317500" eaLnBrk="1" hangingPunct="1">
              <a:buClr>
                <a:schemeClr val="dk2"/>
              </a:buClr>
              <a:buSzPts val="2500"/>
              <a:buNone/>
              <a:defRPr sz="3333" b="1">
                <a:solidFill>
                  <a:schemeClr val="dk2"/>
                </a:solidFill>
              </a:defRPr>
            </a:lvl4pPr>
            <a:lvl5pPr marL="2286000" indent="-317500" eaLnBrk="1" hangingPunct="1">
              <a:buClr>
                <a:schemeClr val="dk2"/>
              </a:buClr>
              <a:buSzPts val="2500"/>
              <a:buNone/>
              <a:defRPr sz="3333" b="1">
                <a:solidFill>
                  <a:schemeClr val="dk2"/>
                </a:solidFill>
              </a:defRPr>
            </a:lvl5pPr>
            <a:lvl6pPr marL="2743200" indent="-317500" eaLnBrk="1" hangingPunct="1">
              <a:buClr>
                <a:schemeClr val="dk2"/>
              </a:buClr>
              <a:buSzPts val="2500"/>
              <a:buNone/>
              <a:defRPr sz="3333" b="1">
                <a:solidFill>
                  <a:schemeClr val="dk2"/>
                </a:solidFill>
              </a:defRPr>
            </a:lvl6pPr>
            <a:lvl7pPr marL="3200400" indent="-317500" eaLnBrk="1" hangingPunct="1">
              <a:buClr>
                <a:schemeClr val="dk2"/>
              </a:buClr>
              <a:buSzPts val="2500"/>
              <a:buNone/>
              <a:defRPr sz="3333" b="1">
                <a:solidFill>
                  <a:schemeClr val="dk2"/>
                </a:solidFill>
              </a:defRPr>
            </a:lvl7pPr>
            <a:lvl8pPr marL="3657600" indent="-317500" eaLnBrk="1" hangingPunct="1">
              <a:buClr>
                <a:schemeClr val="dk2"/>
              </a:buClr>
              <a:buSzPts val="2500"/>
              <a:buNone/>
              <a:defRPr sz="3333" b="1">
                <a:solidFill>
                  <a:schemeClr val="dk2"/>
                </a:solidFill>
              </a:defRPr>
            </a:lvl8pPr>
            <a:lvl9pPr marL="4114800" indent="-317500" eaLnBrk="1" hangingPunct="1">
              <a:buClr>
                <a:schemeClr val="dk2"/>
              </a:buClr>
              <a:buSzPts val="2500"/>
              <a:buNone/>
              <a:defRPr sz="3333" b="1">
                <a:solidFill>
                  <a:schemeClr val="dk2"/>
                </a:solidFill>
              </a:defRPr>
            </a:lvl9pPr>
          </a:lstStyle>
          <a:p>
            <a:r>
              <a:rPr lang="es-MX" sz="1600" dirty="0" smtClean="0"/>
              <a:t>Septiembre 2022</a:t>
            </a:r>
            <a:endParaRPr lang="es-MX"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5" name="Google Shape;195;p10"/>
          <p:cNvSpPr txBox="1">
            <a:spLocks noGrp="1"/>
          </p:cNvSpPr>
          <p:nvPr>
            <p:ph type="title"/>
          </p:nvPr>
        </p:nvSpPr>
        <p:spPr>
          <a:xfrm>
            <a:off x="3111959" y="831116"/>
            <a:ext cx="6986000" cy="1122400"/>
          </a:xfrm>
          <a:prstGeom prst="rect">
            <a:avLst/>
          </a:prstGeom>
          <a:noFill/>
          <a:ln>
            <a:noFill/>
          </a:ln>
        </p:spPr>
        <p:txBody>
          <a:bodyPr spcFirstLastPara="1" wrap="square" lIns="91425" tIns="45700" rIns="91425" bIns="45700" anchor="t" anchorCtr="0">
            <a:normAutofit/>
          </a:bodyPr>
          <a:lstStyle/>
          <a:p>
            <a:pPr algn="ctr">
              <a:buSzPts val="3200"/>
            </a:pPr>
            <a:r>
              <a:rPr lang="es-ES" sz="3200" dirty="0">
                <a:latin typeface="+mj-lt"/>
              </a:rPr>
              <a:t>CARACTERÍSTICAS DEL INDICADOR</a:t>
            </a:r>
            <a:endParaRPr sz="3200" dirty="0">
              <a:latin typeface="+mj-lt"/>
            </a:endParaRPr>
          </a:p>
        </p:txBody>
      </p:sp>
      <p:pic>
        <p:nvPicPr>
          <p:cNvPr id="196" name="Google Shape;196;p10" descr="Icono Número de, círculo, tres Gratis - Icon-Icons.com"/>
          <p:cNvPicPr preferRelativeResize="0"/>
          <p:nvPr/>
        </p:nvPicPr>
        <p:blipFill rotWithShape="1">
          <a:blip r:embed="rId3">
            <a:alphaModFix/>
          </a:blip>
          <a:srcRect l="3097" t="6788" r="7418" b="7691"/>
          <a:stretch/>
        </p:blipFill>
        <p:spPr>
          <a:xfrm>
            <a:off x="2217536" y="792802"/>
            <a:ext cx="669166" cy="639534"/>
          </a:xfrm>
          <a:prstGeom prst="rect">
            <a:avLst/>
          </a:prstGeom>
          <a:noFill/>
          <a:ln>
            <a:noFill/>
          </a:ln>
        </p:spPr>
      </p:pic>
      <p:pic>
        <p:nvPicPr>
          <p:cNvPr id="3" name="Imagen 2">
            <a:extLst>
              <a:ext uri="{FF2B5EF4-FFF2-40B4-BE49-F238E27FC236}">
                <a16:creationId xmlns:a16="http://schemas.microsoft.com/office/drawing/2014/main" xmlns="" id="{EA37DDAA-816F-FB9D-9E6A-A38EB6B01605}"/>
              </a:ext>
            </a:extLst>
          </p:cNvPr>
          <p:cNvPicPr>
            <a:picLocks noChangeAspect="1"/>
          </p:cNvPicPr>
          <p:nvPr/>
        </p:nvPicPr>
        <p:blipFill rotWithShape="1">
          <a:blip r:embed="rId4">
            <a:clrChange>
              <a:clrFrom>
                <a:srgbClr val="FFFFFF"/>
              </a:clrFrom>
              <a:clrTo>
                <a:srgbClr val="FFFFFF">
                  <a:alpha val="0"/>
                </a:srgbClr>
              </a:clrTo>
            </a:clrChange>
          </a:blip>
          <a:srcRect t="3280"/>
          <a:stretch/>
        </p:blipFill>
        <p:spPr>
          <a:xfrm>
            <a:off x="630396" y="2115795"/>
            <a:ext cx="11361734" cy="192330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4" name="Google Shape;204;p11"/>
          <p:cNvSpPr txBox="1"/>
          <p:nvPr/>
        </p:nvSpPr>
        <p:spPr>
          <a:xfrm>
            <a:off x="1037018" y="2755444"/>
            <a:ext cx="5240096" cy="64633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200" b="1">
                <a:solidFill>
                  <a:schemeClr val="dk1"/>
                </a:solidFill>
                <a:latin typeface="+mn-lt"/>
                <a:ea typeface="Libre Franklin"/>
                <a:cs typeface="Libre Franklin"/>
                <a:sym typeface="Libre Franklin"/>
              </a:rPr>
              <a:t>Claro</a:t>
            </a:r>
            <a:r>
              <a:rPr lang="es-ES" sz="1200">
                <a:solidFill>
                  <a:schemeClr val="dk1"/>
                </a:solidFill>
                <a:latin typeface="+mn-lt"/>
                <a:ea typeface="Libre Franklin"/>
                <a:cs typeface="Libre Franklin"/>
                <a:sym typeface="Libre Franklin"/>
              </a:rPr>
              <a:t>: Criterio para la elección de indicadores que se refiere a la precisión y claridad. El indicador debe ser tan directo e inequívoco como sea posible; es decir, entendible.</a:t>
            </a:r>
            <a:endParaRPr sz="1200">
              <a:solidFill>
                <a:schemeClr val="dk1"/>
              </a:solidFill>
              <a:latin typeface="+mn-lt"/>
              <a:ea typeface="Libre Franklin"/>
              <a:cs typeface="Libre Franklin"/>
              <a:sym typeface="Libre Franklin"/>
            </a:endParaRPr>
          </a:p>
        </p:txBody>
      </p:sp>
      <p:sp>
        <p:nvSpPr>
          <p:cNvPr id="205" name="Google Shape;205;p11"/>
          <p:cNvSpPr txBox="1"/>
          <p:nvPr/>
        </p:nvSpPr>
        <p:spPr>
          <a:xfrm>
            <a:off x="4628322" y="1218183"/>
            <a:ext cx="2935356" cy="369332"/>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800" b="1" dirty="0">
                <a:solidFill>
                  <a:schemeClr val="dk1"/>
                </a:solidFill>
                <a:latin typeface="+mj-lt"/>
                <a:ea typeface="Arial Rounded"/>
                <a:cs typeface="Arial Rounded"/>
                <a:sym typeface="Arial Rounded"/>
              </a:rPr>
              <a:t>Criterios CREMAA</a:t>
            </a:r>
            <a:endParaRPr dirty="0">
              <a:latin typeface="+mj-lt"/>
            </a:endParaRPr>
          </a:p>
        </p:txBody>
      </p:sp>
      <p:sp>
        <p:nvSpPr>
          <p:cNvPr id="206" name="Google Shape;206;p11"/>
          <p:cNvSpPr txBox="1"/>
          <p:nvPr/>
        </p:nvSpPr>
        <p:spPr>
          <a:xfrm>
            <a:off x="1037018" y="3586441"/>
            <a:ext cx="5240096" cy="64633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200" b="1">
                <a:solidFill>
                  <a:schemeClr val="dk1"/>
                </a:solidFill>
                <a:latin typeface="+mn-lt"/>
                <a:ea typeface="Libre Franklin"/>
                <a:cs typeface="Libre Franklin"/>
                <a:sym typeface="Libre Franklin"/>
              </a:rPr>
              <a:t>Relevante: </a:t>
            </a:r>
            <a:r>
              <a:rPr lang="es-ES" sz="1200">
                <a:solidFill>
                  <a:schemeClr val="dk1"/>
                </a:solidFill>
                <a:latin typeface="+mn-lt"/>
                <a:ea typeface="Libre Franklin"/>
                <a:cs typeface="Libre Franklin"/>
                <a:sym typeface="Libre Franklin"/>
              </a:rPr>
              <a:t>Criterio para la elección que señala el indicador provee información sobre la esencia del objetivo que se quiere medir; debe estar definido sobre lo importante, con sentido práctico.</a:t>
            </a:r>
            <a:endParaRPr sz="1200">
              <a:solidFill>
                <a:schemeClr val="dk1"/>
              </a:solidFill>
              <a:latin typeface="+mn-lt"/>
              <a:ea typeface="Libre Franklin"/>
              <a:cs typeface="Libre Franklin"/>
              <a:sym typeface="Libre Franklin"/>
            </a:endParaRPr>
          </a:p>
        </p:txBody>
      </p:sp>
      <p:sp>
        <p:nvSpPr>
          <p:cNvPr id="207" name="Google Shape;207;p11"/>
          <p:cNvSpPr txBox="1"/>
          <p:nvPr/>
        </p:nvSpPr>
        <p:spPr>
          <a:xfrm>
            <a:off x="6528796" y="3586441"/>
            <a:ext cx="5029621" cy="830956"/>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200" b="1">
                <a:solidFill>
                  <a:schemeClr val="dk1"/>
                </a:solidFill>
                <a:latin typeface="+mn-lt"/>
                <a:ea typeface="Libre Franklin"/>
                <a:cs typeface="Libre Franklin"/>
                <a:sym typeface="Libre Franklin"/>
              </a:rPr>
              <a:t>Aportación marginal: </a:t>
            </a:r>
            <a:r>
              <a:rPr lang="es-ES" sz="1200">
                <a:solidFill>
                  <a:schemeClr val="dk1"/>
                </a:solidFill>
                <a:latin typeface="+mn-lt"/>
                <a:ea typeface="Libre Franklin"/>
                <a:cs typeface="Libre Franklin"/>
                <a:sym typeface="Libre Franklin"/>
              </a:rPr>
              <a:t>Criterio para la elección de indicadores que se refiere que en el caso de que exista más de un indicador para medir el desempeño en determinado nivel de objetivo, el indicador debe proveer información adicional en comparación con los otros indicadores propuestos. </a:t>
            </a:r>
            <a:endParaRPr sz="1200">
              <a:solidFill>
                <a:schemeClr val="dk1"/>
              </a:solidFill>
              <a:latin typeface="+mn-lt"/>
              <a:ea typeface="Libre Franklin"/>
              <a:cs typeface="Libre Franklin"/>
              <a:sym typeface="Libre Franklin"/>
            </a:endParaRPr>
          </a:p>
        </p:txBody>
      </p:sp>
      <p:sp>
        <p:nvSpPr>
          <p:cNvPr id="208" name="Google Shape;208;p11"/>
          <p:cNvSpPr txBox="1"/>
          <p:nvPr/>
        </p:nvSpPr>
        <p:spPr>
          <a:xfrm>
            <a:off x="1037018" y="4352188"/>
            <a:ext cx="5240096" cy="64633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200" b="1">
                <a:solidFill>
                  <a:schemeClr val="dk1"/>
                </a:solidFill>
                <a:latin typeface="+mn-lt"/>
                <a:ea typeface="Libre Franklin"/>
                <a:cs typeface="Libre Franklin"/>
                <a:sym typeface="Libre Franklin"/>
              </a:rPr>
              <a:t>Económico: </a:t>
            </a:r>
            <a:r>
              <a:rPr lang="es-ES" sz="1200">
                <a:solidFill>
                  <a:schemeClr val="dk1"/>
                </a:solidFill>
                <a:latin typeface="+mn-lt"/>
                <a:ea typeface="Libre Franklin"/>
                <a:cs typeface="Libre Franklin"/>
                <a:sym typeface="Libre Franklin"/>
              </a:rPr>
              <a:t>Criterio para la elección de indicadores que se refiere a los costos e implicaciones para su costo y medición; se deben elegir aquellos indicadores que estén disponibles a un costo razonable.</a:t>
            </a:r>
            <a:endParaRPr sz="1200">
              <a:solidFill>
                <a:schemeClr val="dk1"/>
              </a:solidFill>
              <a:latin typeface="+mn-lt"/>
              <a:ea typeface="Libre Franklin"/>
              <a:cs typeface="Libre Franklin"/>
              <a:sym typeface="Libre Franklin"/>
            </a:endParaRPr>
          </a:p>
        </p:txBody>
      </p:sp>
      <p:sp>
        <p:nvSpPr>
          <p:cNvPr id="209" name="Google Shape;209;p11"/>
          <p:cNvSpPr txBox="1"/>
          <p:nvPr/>
        </p:nvSpPr>
        <p:spPr>
          <a:xfrm>
            <a:off x="1041137" y="5076957"/>
            <a:ext cx="5240096"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200" b="1">
                <a:solidFill>
                  <a:schemeClr val="dk1"/>
                </a:solidFill>
                <a:latin typeface="+mn-lt"/>
                <a:ea typeface="Libre Franklin"/>
                <a:cs typeface="Libre Franklin"/>
                <a:sym typeface="Libre Franklin"/>
              </a:rPr>
              <a:t>Monitoreable</a:t>
            </a:r>
            <a:r>
              <a:rPr lang="es-ES" sz="1200">
                <a:solidFill>
                  <a:schemeClr val="dk1"/>
                </a:solidFill>
                <a:latin typeface="+mn-lt"/>
                <a:ea typeface="Libre Franklin"/>
                <a:cs typeface="Libre Franklin"/>
                <a:sym typeface="Libre Franklin"/>
              </a:rPr>
              <a:t>: Criterio para la elección que refiere que el indicador debe poder sujetarse a una comprobación independiente. </a:t>
            </a:r>
            <a:endParaRPr sz="1200">
              <a:solidFill>
                <a:schemeClr val="dk1"/>
              </a:solidFill>
              <a:latin typeface="+mn-lt"/>
              <a:ea typeface="Libre Franklin"/>
              <a:cs typeface="Libre Franklin"/>
              <a:sym typeface="Libre Franklin"/>
            </a:endParaRPr>
          </a:p>
        </p:txBody>
      </p:sp>
      <p:sp>
        <p:nvSpPr>
          <p:cNvPr id="210" name="Google Shape;210;p11"/>
          <p:cNvSpPr txBox="1"/>
          <p:nvPr/>
        </p:nvSpPr>
        <p:spPr>
          <a:xfrm>
            <a:off x="6528796" y="2755444"/>
            <a:ext cx="5029621" cy="83099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200" b="1">
                <a:solidFill>
                  <a:schemeClr val="dk1"/>
                </a:solidFill>
                <a:latin typeface="+mn-lt"/>
                <a:ea typeface="Libre Franklin"/>
                <a:cs typeface="Libre Franklin"/>
                <a:sym typeface="Libre Franklin"/>
              </a:rPr>
              <a:t>Adecuado: </a:t>
            </a:r>
            <a:r>
              <a:rPr lang="es-ES" sz="1200">
                <a:solidFill>
                  <a:schemeClr val="dk1"/>
                </a:solidFill>
                <a:latin typeface="+mn-lt"/>
                <a:ea typeface="Libre Franklin"/>
                <a:cs typeface="Libre Franklin"/>
                <a:sym typeface="Libre Franklin"/>
              </a:rPr>
              <a:t>Criterio para la elección de indicadores que provee suficientes bases para medir. Un indicador no debería ser ni tan indirecto ni tan abstracto que estimar el desempeño se convierta en una tarea complicada y problemática.</a:t>
            </a:r>
            <a:endParaRPr sz="1200">
              <a:solidFill>
                <a:schemeClr val="dk1"/>
              </a:solidFill>
              <a:latin typeface="+mn-lt"/>
              <a:ea typeface="Libre Franklin"/>
              <a:cs typeface="Libre Franklin"/>
              <a:sym typeface="Libre Franklin"/>
            </a:endParaRPr>
          </a:p>
        </p:txBody>
      </p:sp>
      <p:sp>
        <p:nvSpPr>
          <p:cNvPr id="211" name="Google Shape;211;p11"/>
          <p:cNvSpPr txBox="1"/>
          <p:nvPr/>
        </p:nvSpPr>
        <p:spPr>
          <a:xfrm>
            <a:off x="3327265" y="1872460"/>
            <a:ext cx="5552400" cy="7389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dirty="0">
                <a:solidFill>
                  <a:schemeClr val="dk1"/>
                </a:solidFill>
                <a:latin typeface="+mn-lt"/>
                <a:ea typeface="Libre Franklin"/>
                <a:cs typeface="Libre Franklin"/>
                <a:sym typeface="Libre Franklin"/>
              </a:rPr>
              <a:t>Seleccionar el valor que se adecue más al indicador </a:t>
            </a:r>
            <a:r>
              <a:rPr lang="es-ES" b="1" dirty="0">
                <a:solidFill>
                  <a:schemeClr val="dk1"/>
                </a:solidFill>
                <a:latin typeface="+mn-lt"/>
                <a:ea typeface="Libre Franklin"/>
                <a:cs typeface="Libre Franklin"/>
                <a:sym typeface="Libre Franklin"/>
              </a:rPr>
              <a:t>Cumple; Cumple parcialmente; no cumple</a:t>
            </a:r>
            <a:r>
              <a:rPr lang="es-ES" dirty="0">
                <a:solidFill>
                  <a:schemeClr val="dk1"/>
                </a:solidFill>
                <a:latin typeface="+mn-lt"/>
                <a:ea typeface="Libre Franklin"/>
                <a:cs typeface="Libre Franklin"/>
                <a:sym typeface="Libre Franklin"/>
              </a:rPr>
              <a:t>, </a:t>
            </a:r>
            <a:r>
              <a:rPr lang="es-ES" u="sng" dirty="0">
                <a:solidFill>
                  <a:schemeClr val="dk1"/>
                </a:solidFill>
                <a:latin typeface="+mn-lt"/>
                <a:ea typeface="Libre Franklin"/>
                <a:cs typeface="Libre Franklin"/>
                <a:sym typeface="Libre Franklin"/>
              </a:rPr>
              <a:t>solo en el caso de aportación marginal </a:t>
            </a:r>
            <a:r>
              <a:rPr lang="es-ES" dirty="0">
                <a:solidFill>
                  <a:schemeClr val="dk1"/>
                </a:solidFill>
                <a:latin typeface="+mn-lt"/>
                <a:ea typeface="Libre Franklin"/>
                <a:cs typeface="Libre Franklin"/>
                <a:sym typeface="Libre Franklin"/>
              </a:rPr>
              <a:t>es posible utilizar la opción no aplica </a:t>
            </a:r>
            <a:r>
              <a:rPr lang="es-ES" b="1" dirty="0">
                <a:solidFill>
                  <a:schemeClr val="dk1"/>
                </a:solidFill>
                <a:latin typeface="+mn-lt"/>
                <a:ea typeface="Libre Franklin"/>
                <a:cs typeface="Libre Franklin"/>
                <a:sym typeface="Libre Franklin"/>
              </a:rPr>
              <a:t>(N/A)</a:t>
            </a:r>
            <a:r>
              <a:rPr lang="es-ES" dirty="0">
                <a:solidFill>
                  <a:schemeClr val="dk1"/>
                </a:solidFill>
                <a:latin typeface="+mn-lt"/>
                <a:ea typeface="Libre Franklin"/>
                <a:cs typeface="Libre Franklin"/>
                <a:sym typeface="Libre Franklin"/>
              </a:rPr>
              <a:t>.</a:t>
            </a:r>
            <a:endParaRPr dirty="0">
              <a:solidFill>
                <a:schemeClr val="dk1"/>
              </a:solidFill>
              <a:latin typeface="+mn-lt"/>
              <a:ea typeface="Libre Franklin"/>
              <a:cs typeface="Libre Franklin"/>
              <a:sym typeface="Libre Franklin"/>
            </a:endParaRPr>
          </a:p>
        </p:txBody>
      </p:sp>
      <p:sp>
        <p:nvSpPr>
          <p:cNvPr id="212" name="Google Shape;212;p11"/>
          <p:cNvSpPr txBox="1"/>
          <p:nvPr/>
        </p:nvSpPr>
        <p:spPr>
          <a:xfrm>
            <a:off x="3046880" y="739635"/>
            <a:ext cx="6098240" cy="40011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2000" b="1" dirty="0">
                <a:solidFill>
                  <a:schemeClr val="dk1"/>
                </a:solidFill>
                <a:latin typeface="+mj-lt"/>
                <a:ea typeface="Arial Rounded"/>
                <a:cs typeface="Arial Rounded"/>
                <a:sym typeface="Arial Rounded"/>
              </a:rPr>
              <a:t>CARACTERÍSTICAS DEL INDICADOR</a:t>
            </a:r>
            <a:endParaRPr sz="2000" b="1" dirty="0">
              <a:solidFill>
                <a:schemeClr val="dk1"/>
              </a:solidFill>
              <a:latin typeface="+mj-lt"/>
              <a:ea typeface="Arial Rounded"/>
              <a:cs typeface="Arial Rounded"/>
              <a:sym typeface="Arial Rounde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9" name="Google Shape;219;p12"/>
          <p:cNvSpPr txBox="1"/>
          <p:nvPr/>
        </p:nvSpPr>
        <p:spPr>
          <a:xfrm>
            <a:off x="1296533" y="828771"/>
            <a:ext cx="4294130" cy="707886"/>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L="0" indent="0" algn="ctr">
              <a:buNone/>
              <a:defRPr sz="1800" b="1">
                <a:solidFill>
                  <a:schemeClr val="dk1"/>
                </a:solidFill>
                <a:latin typeface="+mj-lt"/>
                <a:ea typeface="Arial Rounded"/>
                <a:cs typeface="Arial Rounded"/>
              </a:defRPr>
            </a:lvl1pPr>
          </a:lstStyle>
          <a:p>
            <a:r>
              <a:rPr lang="es-ES" dirty="0">
                <a:sym typeface="Arial Rounded"/>
              </a:rPr>
              <a:t>Justificación de los características</a:t>
            </a:r>
            <a:endParaRPr dirty="0"/>
          </a:p>
        </p:txBody>
      </p:sp>
      <p:sp>
        <p:nvSpPr>
          <p:cNvPr id="220" name="Google Shape;220;p12"/>
          <p:cNvSpPr txBox="1"/>
          <p:nvPr/>
        </p:nvSpPr>
        <p:spPr>
          <a:xfrm>
            <a:off x="1222416" y="1536657"/>
            <a:ext cx="4306500" cy="3724056"/>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200" dirty="0">
                <a:solidFill>
                  <a:schemeClr val="dk1"/>
                </a:solidFill>
                <a:latin typeface="Gibson Book" pitchFamily="50" charset="0"/>
                <a:ea typeface="Libre Franklin"/>
                <a:cs typeface="Libre Franklin"/>
                <a:sym typeface="Libre Franklin"/>
              </a:rPr>
              <a:t>Colocar una breve explicación del por qué cada indicador cumple o no con los criterios CREMAA. </a:t>
            </a:r>
            <a:endParaRPr dirty="0">
              <a:latin typeface="Gibson Book" pitchFamily="50" charset="0"/>
            </a:endParaRPr>
          </a:p>
          <a:p>
            <a:pPr marL="0" marR="0" lvl="0" indent="0" algn="just" rtl="0">
              <a:spcBef>
                <a:spcPts val="0"/>
              </a:spcBef>
              <a:spcAft>
                <a:spcPts val="0"/>
              </a:spcAft>
              <a:buNone/>
            </a:pPr>
            <a:r>
              <a:rPr lang="es-ES" sz="1200" dirty="0">
                <a:solidFill>
                  <a:schemeClr val="dk1"/>
                </a:solidFill>
                <a:latin typeface="Libre Franklin"/>
                <a:ea typeface="Libre Franklin"/>
                <a:cs typeface="Libre Franklin"/>
                <a:sym typeface="Libre Franklin"/>
              </a:rPr>
              <a:t>                             </a:t>
            </a:r>
            <a:endParaRPr dirty="0"/>
          </a:p>
          <a:p>
            <a:pPr marL="0" marR="0" lvl="0" indent="0" algn="ctr" rtl="0">
              <a:spcBef>
                <a:spcPts val="0"/>
              </a:spcBef>
              <a:spcAft>
                <a:spcPts val="0"/>
              </a:spcAft>
              <a:buNone/>
            </a:pPr>
            <a:r>
              <a:rPr lang="es-ES" sz="1400" u="sng" dirty="0">
                <a:solidFill>
                  <a:schemeClr val="dk1"/>
                </a:solidFill>
                <a:latin typeface="+mn-lt"/>
                <a:ea typeface="Libre Franklin"/>
                <a:cs typeface="Libre Franklin"/>
                <a:sym typeface="Libre Franklin"/>
              </a:rPr>
              <a:t>Se deberá sustentar la valoración asignada a                    cada criterio CREMAA. </a:t>
            </a:r>
            <a:endParaRPr dirty="0">
              <a:latin typeface="+mn-lt"/>
            </a:endParaRPr>
          </a:p>
          <a:p>
            <a:pPr marL="0" marR="0" lvl="0" indent="0" algn="ctr" rtl="0">
              <a:spcBef>
                <a:spcPts val="0"/>
              </a:spcBef>
              <a:spcAft>
                <a:spcPts val="0"/>
              </a:spcAft>
              <a:buNone/>
            </a:pPr>
            <a:endParaRPr sz="1600" i="1" u="sng" dirty="0">
              <a:solidFill>
                <a:schemeClr val="dk1"/>
              </a:solidFill>
              <a:latin typeface="Libre Franklin"/>
              <a:ea typeface="Libre Franklin"/>
              <a:cs typeface="Libre Franklin"/>
              <a:sym typeface="Libre Franklin"/>
            </a:endParaRPr>
          </a:p>
          <a:p>
            <a:pPr marL="0" marR="0" lvl="0" indent="0" algn="ctr" rtl="0">
              <a:spcBef>
                <a:spcPts val="0"/>
              </a:spcBef>
              <a:spcAft>
                <a:spcPts val="0"/>
              </a:spcAft>
              <a:buNone/>
            </a:pPr>
            <a:r>
              <a:rPr lang="es-ES" sz="1200" b="1" i="1" dirty="0">
                <a:solidFill>
                  <a:schemeClr val="dk1"/>
                </a:solidFill>
                <a:latin typeface="+mn-lt"/>
                <a:ea typeface="Libre Franklin"/>
                <a:cs typeface="Libre Franklin"/>
                <a:sym typeface="Libre Franklin"/>
              </a:rPr>
              <a:t>Las siguientes preguntas te ayudarán a calificar los criterios</a:t>
            </a:r>
            <a:r>
              <a:rPr lang="es-ES" sz="1200" b="1" dirty="0">
                <a:solidFill>
                  <a:schemeClr val="dk1"/>
                </a:solidFill>
                <a:latin typeface="+mn-lt"/>
                <a:ea typeface="Libre Franklin"/>
                <a:cs typeface="Libre Franklin"/>
                <a:sym typeface="Libre Franklin"/>
              </a:rPr>
              <a:t>: </a:t>
            </a:r>
            <a:endParaRPr dirty="0">
              <a:latin typeface="+mn-lt"/>
            </a:endParaRPr>
          </a:p>
          <a:p>
            <a:pPr marL="0" marR="0" lvl="0" indent="0" algn="just" rtl="0">
              <a:spcBef>
                <a:spcPts val="0"/>
              </a:spcBef>
              <a:spcAft>
                <a:spcPts val="0"/>
              </a:spcAft>
              <a:buNone/>
            </a:pPr>
            <a:r>
              <a:rPr lang="es-ES" sz="1200" b="1" dirty="0">
                <a:solidFill>
                  <a:srgbClr val="6D1D6B"/>
                </a:solidFill>
                <a:latin typeface="Libre Franklin"/>
                <a:ea typeface="Libre Franklin"/>
                <a:cs typeface="Libre Franklin"/>
                <a:sym typeface="Libre Franklin"/>
              </a:rPr>
              <a:t>C</a:t>
            </a:r>
            <a:r>
              <a:rPr lang="es-ES" sz="1200" dirty="0">
                <a:solidFill>
                  <a:schemeClr val="dk1"/>
                </a:solidFill>
                <a:latin typeface="Libre Franklin"/>
                <a:ea typeface="Libre Franklin"/>
                <a:cs typeface="Libre Franklin"/>
                <a:sym typeface="Libre Franklin"/>
              </a:rPr>
              <a:t> = </a:t>
            </a:r>
            <a:r>
              <a:rPr lang="es-ES" sz="1200" dirty="0">
                <a:solidFill>
                  <a:schemeClr val="dk1"/>
                </a:solidFill>
                <a:latin typeface="+mn-lt"/>
                <a:ea typeface="Libre Franklin"/>
                <a:cs typeface="Libre Franklin"/>
                <a:sym typeface="Libre Franklin"/>
              </a:rPr>
              <a:t>¿Es el significado del indicador directo e inequívoco? </a:t>
            </a:r>
            <a:endParaRPr dirty="0">
              <a:latin typeface="+mn-lt"/>
            </a:endParaRPr>
          </a:p>
          <a:p>
            <a:pPr marL="0" marR="0" lvl="0" indent="0" algn="just" rtl="0">
              <a:spcBef>
                <a:spcPts val="0"/>
              </a:spcBef>
              <a:spcAft>
                <a:spcPts val="0"/>
              </a:spcAft>
              <a:buNone/>
            </a:pPr>
            <a:r>
              <a:rPr lang="es-ES" sz="1200" b="1" dirty="0">
                <a:solidFill>
                  <a:srgbClr val="6D1D6B"/>
                </a:solidFill>
                <a:latin typeface="Libre Franklin"/>
                <a:ea typeface="Libre Franklin"/>
                <a:cs typeface="Libre Franklin"/>
                <a:sym typeface="Libre Franklin"/>
              </a:rPr>
              <a:t>R</a:t>
            </a:r>
            <a:r>
              <a:rPr lang="es-ES" sz="1200" dirty="0">
                <a:solidFill>
                  <a:schemeClr val="dk1"/>
                </a:solidFill>
                <a:latin typeface="Libre Franklin"/>
                <a:ea typeface="Libre Franklin"/>
                <a:cs typeface="Libre Franklin"/>
                <a:sym typeface="Libre Franklin"/>
              </a:rPr>
              <a:t> = </a:t>
            </a:r>
            <a:r>
              <a:rPr lang="es-ES" sz="1200" dirty="0">
                <a:solidFill>
                  <a:schemeClr val="dk1"/>
                </a:solidFill>
                <a:latin typeface="+mn-lt"/>
                <a:ea typeface="Libre Franklin"/>
                <a:cs typeface="Libre Franklin"/>
                <a:sym typeface="Libre Franklin"/>
              </a:rPr>
              <a:t>¿Es el indicador representativo de lo que se debe medir del objetivo?</a:t>
            </a:r>
            <a:endParaRPr dirty="0">
              <a:latin typeface="+mn-lt"/>
            </a:endParaRPr>
          </a:p>
          <a:p>
            <a:pPr marL="0" marR="0" lvl="0" indent="0" algn="just" rtl="0">
              <a:spcBef>
                <a:spcPts val="0"/>
              </a:spcBef>
              <a:spcAft>
                <a:spcPts val="0"/>
              </a:spcAft>
              <a:buNone/>
            </a:pPr>
            <a:r>
              <a:rPr lang="es-ES" sz="1200" b="1" dirty="0">
                <a:solidFill>
                  <a:srgbClr val="6D1D6B"/>
                </a:solidFill>
                <a:latin typeface="Libre Franklin"/>
                <a:ea typeface="Libre Franklin"/>
                <a:cs typeface="Libre Franklin"/>
                <a:sym typeface="Libre Franklin"/>
              </a:rPr>
              <a:t>E</a:t>
            </a:r>
            <a:r>
              <a:rPr lang="es-ES" sz="1200" dirty="0">
                <a:solidFill>
                  <a:schemeClr val="dk1"/>
                </a:solidFill>
                <a:latin typeface="Libre Franklin"/>
                <a:ea typeface="Libre Franklin"/>
                <a:cs typeface="Libre Franklin"/>
                <a:sym typeface="Libre Franklin"/>
              </a:rPr>
              <a:t>= </a:t>
            </a:r>
            <a:r>
              <a:rPr lang="es-ES" sz="1200" dirty="0">
                <a:solidFill>
                  <a:schemeClr val="dk1"/>
                </a:solidFill>
                <a:latin typeface="+mn-lt"/>
                <a:ea typeface="Libre Franklin"/>
                <a:cs typeface="Libre Franklin"/>
                <a:sym typeface="Libre Franklin"/>
              </a:rPr>
              <a:t>¿Somos capaces de emplear un medio práctico y de bajo costo para la obtención de los datos requeridos para medir el indicador? </a:t>
            </a:r>
            <a:endParaRPr dirty="0">
              <a:latin typeface="+mn-lt"/>
            </a:endParaRPr>
          </a:p>
          <a:p>
            <a:pPr marL="0" marR="0" lvl="0" indent="0" algn="just" rtl="0">
              <a:spcBef>
                <a:spcPts val="0"/>
              </a:spcBef>
              <a:spcAft>
                <a:spcPts val="0"/>
              </a:spcAft>
              <a:buNone/>
            </a:pPr>
            <a:r>
              <a:rPr lang="es-ES" sz="1200" b="1" dirty="0">
                <a:solidFill>
                  <a:srgbClr val="6D1D6B"/>
                </a:solidFill>
                <a:latin typeface="Libre Franklin"/>
                <a:ea typeface="Libre Franklin"/>
                <a:cs typeface="Libre Franklin"/>
                <a:sym typeface="Libre Franklin"/>
              </a:rPr>
              <a:t>M</a:t>
            </a:r>
            <a:r>
              <a:rPr lang="es-ES" sz="1200" dirty="0">
                <a:solidFill>
                  <a:schemeClr val="dk1"/>
                </a:solidFill>
                <a:latin typeface="Libre Franklin"/>
                <a:ea typeface="Libre Franklin"/>
                <a:cs typeface="Libre Franklin"/>
                <a:sym typeface="Libre Franklin"/>
              </a:rPr>
              <a:t>= </a:t>
            </a:r>
            <a:r>
              <a:rPr lang="es-ES" sz="1200" dirty="0">
                <a:solidFill>
                  <a:schemeClr val="dk1"/>
                </a:solidFill>
                <a:latin typeface="+mn-lt"/>
                <a:ea typeface="Libre Franklin"/>
                <a:cs typeface="Libre Franklin"/>
                <a:sym typeface="Libre Franklin"/>
              </a:rPr>
              <a:t>¿Las variables del indicador están definidas para asegurar que lo que se mide hoy es lo mismo que se va a medir en cualquier tiempo posterior, sin importar quién haga la medición?</a:t>
            </a:r>
            <a:endParaRPr dirty="0">
              <a:latin typeface="+mn-lt"/>
            </a:endParaRPr>
          </a:p>
          <a:p>
            <a:pPr marL="0" marR="0" lvl="0" indent="0" algn="just" rtl="0">
              <a:spcBef>
                <a:spcPts val="0"/>
              </a:spcBef>
              <a:spcAft>
                <a:spcPts val="0"/>
              </a:spcAft>
              <a:buNone/>
            </a:pPr>
            <a:r>
              <a:rPr lang="es-ES" sz="1200" b="1" dirty="0">
                <a:solidFill>
                  <a:srgbClr val="6D1D6B"/>
                </a:solidFill>
                <a:latin typeface="Libre Franklin"/>
                <a:ea typeface="Libre Franklin"/>
                <a:cs typeface="Libre Franklin"/>
                <a:sym typeface="Libre Franklin"/>
              </a:rPr>
              <a:t>A</a:t>
            </a:r>
            <a:r>
              <a:rPr lang="es-ES" sz="1200" dirty="0">
                <a:solidFill>
                  <a:schemeClr val="dk1"/>
                </a:solidFill>
                <a:latin typeface="Libre Franklin"/>
                <a:ea typeface="Libre Franklin"/>
                <a:cs typeface="Libre Franklin"/>
                <a:sym typeface="Libre Franklin"/>
              </a:rPr>
              <a:t>= </a:t>
            </a:r>
            <a:r>
              <a:rPr lang="es-ES" sz="1200" dirty="0">
                <a:solidFill>
                  <a:schemeClr val="dk1"/>
                </a:solidFill>
                <a:latin typeface="+mn-lt"/>
                <a:ea typeface="Libre Franklin"/>
                <a:cs typeface="Libre Franklin"/>
                <a:sym typeface="Libre Franklin"/>
              </a:rPr>
              <a:t>¿La medición del indicador resulta ser una tarea sencilla?  </a:t>
            </a:r>
            <a:endParaRPr dirty="0">
              <a:latin typeface="+mn-lt"/>
            </a:endParaRPr>
          </a:p>
          <a:p>
            <a:pPr marL="0" marR="0" lvl="0" indent="0" algn="just" rtl="0">
              <a:spcBef>
                <a:spcPts val="0"/>
              </a:spcBef>
              <a:spcAft>
                <a:spcPts val="0"/>
              </a:spcAft>
              <a:buNone/>
            </a:pPr>
            <a:r>
              <a:rPr lang="es-ES" sz="1200" b="1" dirty="0">
                <a:solidFill>
                  <a:srgbClr val="6D1D6B"/>
                </a:solidFill>
                <a:latin typeface="Libre Franklin"/>
                <a:ea typeface="Libre Franklin"/>
                <a:cs typeface="Libre Franklin"/>
                <a:sym typeface="Libre Franklin"/>
              </a:rPr>
              <a:t>A</a:t>
            </a:r>
            <a:r>
              <a:rPr lang="es-ES" sz="1200" dirty="0">
                <a:solidFill>
                  <a:schemeClr val="dk1"/>
                </a:solidFill>
                <a:latin typeface="Libre Franklin"/>
                <a:ea typeface="Libre Franklin"/>
                <a:cs typeface="Libre Franklin"/>
                <a:sym typeface="Libre Franklin"/>
              </a:rPr>
              <a:t>= </a:t>
            </a:r>
            <a:r>
              <a:rPr lang="es-ES" sz="1200" dirty="0">
                <a:solidFill>
                  <a:schemeClr val="dk1"/>
                </a:solidFill>
                <a:latin typeface="+mn-lt"/>
                <a:ea typeface="Libre Franklin"/>
                <a:cs typeface="Libre Franklin"/>
                <a:sym typeface="Libre Franklin"/>
              </a:rPr>
              <a:t>¿El indicador provee información adicional en comparación con los otros indicadores propuestos?</a:t>
            </a:r>
            <a:endParaRPr sz="1200" u="sng" dirty="0">
              <a:solidFill>
                <a:schemeClr val="dk1"/>
              </a:solidFill>
              <a:latin typeface="+mn-lt"/>
              <a:ea typeface="Libre Franklin"/>
              <a:cs typeface="Libre Franklin"/>
              <a:sym typeface="Libre Franklin"/>
            </a:endParaRPr>
          </a:p>
        </p:txBody>
      </p:sp>
      <p:sp>
        <p:nvSpPr>
          <p:cNvPr id="221" name="Google Shape;221;p12"/>
          <p:cNvSpPr txBox="1"/>
          <p:nvPr/>
        </p:nvSpPr>
        <p:spPr>
          <a:xfrm>
            <a:off x="6918328" y="828771"/>
            <a:ext cx="3354062" cy="707886"/>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lgn="ctr">
              <a:buNone/>
              <a:defRPr sz="1800" b="1">
                <a:solidFill>
                  <a:schemeClr val="dk1"/>
                </a:solidFill>
                <a:latin typeface="+mj-lt"/>
                <a:ea typeface="Arial Rounded"/>
                <a:cs typeface="Arial Rounded"/>
              </a:defRPr>
            </a:lvl1pPr>
          </a:lstStyle>
          <a:p>
            <a:r>
              <a:rPr lang="es-ES" dirty="0">
                <a:sym typeface="Arial Rounded"/>
              </a:rPr>
              <a:t>Serie de Información disponible</a:t>
            </a:r>
            <a:endParaRPr dirty="0"/>
          </a:p>
        </p:txBody>
      </p:sp>
      <p:sp>
        <p:nvSpPr>
          <p:cNvPr id="222" name="Google Shape;222;p12"/>
          <p:cNvSpPr txBox="1"/>
          <p:nvPr/>
        </p:nvSpPr>
        <p:spPr>
          <a:xfrm>
            <a:off x="6918328" y="1536657"/>
            <a:ext cx="3354062" cy="52318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dirty="0">
                <a:solidFill>
                  <a:schemeClr val="dk1"/>
                </a:solidFill>
                <a:latin typeface="+mn-lt"/>
                <a:ea typeface="Libre Franklin"/>
                <a:cs typeface="Libre Franklin"/>
                <a:sym typeface="Libre Franklin"/>
              </a:rPr>
              <a:t>Indicar el periodo  desde que se tiene información histórica. </a:t>
            </a:r>
            <a:endParaRPr sz="1200" dirty="0">
              <a:latin typeface="+mn-lt"/>
            </a:endParaRPr>
          </a:p>
        </p:txBody>
      </p:sp>
      <p:sp>
        <p:nvSpPr>
          <p:cNvPr id="223" name="Google Shape;223;p12"/>
          <p:cNvSpPr txBox="1"/>
          <p:nvPr/>
        </p:nvSpPr>
        <p:spPr>
          <a:xfrm>
            <a:off x="6918328" y="3011312"/>
            <a:ext cx="3354062" cy="707886"/>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lgn="ctr">
              <a:buNone/>
              <a:defRPr sz="1800" b="1">
                <a:solidFill>
                  <a:schemeClr val="dk1"/>
                </a:solidFill>
                <a:latin typeface="+mj-lt"/>
                <a:ea typeface="Arial Rounded"/>
                <a:cs typeface="Arial Rounded"/>
              </a:defRPr>
            </a:lvl1pPr>
          </a:lstStyle>
          <a:p>
            <a:r>
              <a:rPr lang="es-ES">
                <a:sym typeface="Arial Rounded"/>
              </a:rPr>
              <a:t>Responsable del </a:t>
            </a:r>
            <a:r>
              <a:rPr lang="es-ES" dirty="0">
                <a:sym typeface="Arial Rounded"/>
              </a:rPr>
              <a:t>indicador</a:t>
            </a:r>
            <a:endParaRPr dirty="0"/>
          </a:p>
        </p:txBody>
      </p:sp>
      <p:sp>
        <p:nvSpPr>
          <p:cNvPr id="224" name="Google Shape;224;p12"/>
          <p:cNvSpPr txBox="1"/>
          <p:nvPr/>
        </p:nvSpPr>
        <p:spPr>
          <a:xfrm>
            <a:off x="6918328" y="3719198"/>
            <a:ext cx="3354062" cy="52318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L="0" indent="0" algn="just">
              <a:buNone/>
              <a:defRPr>
                <a:solidFill>
                  <a:schemeClr val="dk1"/>
                </a:solidFill>
                <a:latin typeface="+mn-lt"/>
                <a:ea typeface="Libre Franklin"/>
                <a:cs typeface="Libre Franklin"/>
              </a:defRPr>
            </a:lvl1pPr>
          </a:lstStyle>
          <a:p>
            <a:r>
              <a:rPr lang="es-ES" dirty="0">
                <a:sym typeface="Libre Franklin"/>
              </a:rPr>
              <a:t>Colocar el Nombre y Cargo del Responsable del Indicador.</a:t>
            </a:r>
            <a:endParaRPr dirty="0">
              <a:sym typeface="Libre Frankli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31" name="Google Shape;231;p13"/>
          <p:cNvSpPr txBox="1">
            <a:spLocks noGrp="1"/>
          </p:cNvSpPr>
          <p:nvPr>
            <p:ph type="title"/>
          </p:nvPr>
        </p:nvSpPr>
        <p:spPr>
          <a:xfrm>
            <a:off x="2769892" y="790523"/>
            <a:ext cx="6986000" cy="1122400"/>
          </a:xfrm>
          <a:prstGeom prst="rect">
            <a:avLst/>
          </a:prstGeom>
          <a:noFill/>
          <a:ln>
            <a:noFill/>
          </a:ln>
        </p:spPr>
        <p:txBody>
          <a:bodyPr spcFirstLastPara="1" wrap="square" lIns="91425" tIns="45700" rIns="91425" bIns="45700" anchor="t" anchorCtr="0">
            <a:normAutofit/>
          </a:bodyPr>
          <a:lstStyle/>
          <a:p>
            <a:pPr algn="ctr">
              <a:buSzPts val="3200"/>
            </a:pPr>
            <a:r>
              <a:rPr lang="es-ES" sz="3200" dirty="0">
                <a:latin typeface="+mj-lt"/>
              </a:rPr>
              <a:t>DETERMINACIÓN DE METAS</a:t>
            </a:r>
            <a:endParaRPr sz="3200" dirty="0">
              <a:latin typeface="+mj-lt"/>
            </a:endParaRPr>
          </a:p>
        </p:txBody>
      </p:sp>
      <p:pic>
        <p:nvPicPr>
          <p:cNvPr id="232" name="Google Shape;232;p13" descr="Icono Número de, círculo, cuatro Gratis - Icon-Icons.com"/>
          <p:cNvPicPr preferRelativeResize="0"/>
          <p:nvPr/>
        </p:nvPicPr>
        <p:blipFill rotWithShape="1">
          <a:blip r:embed="rId3">
            <a:alphaModFix/>
          </a:blip>
          <a:srcRect/>
          <a:stretch/>
        </p:blipFill>
        <p:spPr>
          <a:xfrm>
            <a:off x="2413215" y="638369"/>
            <a:ext cx="713354" cy="713354"/>
          </a:xfrm>
          <a:prstGeom prst="rect">
            <a:avLst/>
          </a:prstGeom>
          <a:noFill/>
          <a:ln>
            <a:noFill/>
          </a:ln>
        </p:spPr>
      </p:pic>
      <p:pic>
        <p:nvPicPr>
          <p:cNvPr id="3" name="Imagen 2">
            <a:extLst>
              <a:ext uri="{FF2B5EF4-FFF2-40B4-BE49-F238E27FC236}">
                <a16:creationId xmlns:a16="http://schemas.microsoft.com/office/drawing/2014/main" xmlns="" id="{16F7B771-4532-0CA0-9D54-1F2241DE3FD0}"/>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686859" y="1912923"/>
            <a:ext cx="11152065" cy="162764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9" name="Google Shape;239;p14"/>
          <p:cNvSpPr txBox="1"/>
          <p:nvPr/>
        </p:nvSpPr>
        <p:spPr>
          <a:xfrm>
            <a:off x="1159873" y="772797"/>
            <a:ext cx="4296417" cy="40011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lgn="ctr">
              <a:buNone/>
              <a:defRPr sz="1800" b="1">
                <a:solidFill>
                  <a:schemeClr val="dk1"/>
                </a:solidFill>
                <a:latin typeface="+mj-lt"/>
                <a:ea typeface="Arial Rounded"/>
                <a:cs typeface="Arial Rounded"/>
              </a:defRPr>
            </a:lvl1pPr>
          </a:lstStyle>
          <a:p>
            <a:r>
              <a:rPr lang="es-ES" dirty="0">
                <a:sym typeface="Arial Rounded"/>
              </a:rPr>
              <a:t>Línea base</a:t>
            </a:r>
            <a:endParaRPr dirty="0"/>
          </a:p>
        </p:txBody>
      </p:sp>
      <p:sp>
        <p:nvSpPr>
          <p:cNvPr id="240" name="Google Shape;240;p14"/>
          <p:cNvSpPr txBox="1"/>
          <p:nvPr/>
        </p:nvSpPr>
        <p:spPr>
          <a:xfrm>
            <a:off x="1129484" y="1218400"/>
            <a:ext cx="4336800" cy="17547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200" dirty="0">
                <a:solidFill>
                  <a:schemeClr val="dk1"/>
                </a:solidFill>
                <a:latin typeface="+mn-lt"/>
                <a:ea typeface="Libre Franklin"/>
                <a:cs typeface="Libre Franklin"/>
                <a:sym typeface="Libre Franklin"/>
              </a:rPr>
              <a:t>Indicar el valor del indicador que se establece como punto de partida para evaluarlo y darle seguimiento</a:t>
            </a:r>
            <a:r>
              <a:rPr lang="es-ES" sz="1200" u="sng" dirty="0">
                <a:solidFill>
                  <a:schemeClr val="dk1"/>
                </a:solidFill>
                <a:latin typeface="+mn-lt"/>
                <a:ea typeface="Libre Franklin"/>
                <a:cs typeface="Libre Franklin"/>
                <a:sym typeface="Libre Franklin"/>
              </a:rPr>
              <a:t>. El registro del valor de la línea base y del año al que corresponde esa medición, es obligatorio para todos los indicadores. </a:t>
            </a:r>
            <a:endParaRPr dirty="0">
              <a:latin typeface="+mn-lt"/>
            </a:endParaRPr>
          </a:p>
          <a:p>
            <a:pPr marL="0" marR="0" lvl="0" indent="0" algn="ctr" rtl="0">
              <a:spcBef>
                <a:spcPts val="0"/>
              </a:spcBef>
              <a:spcAft>
                <a:spcPts val="0"/>
              </a:spcAft>
              <a:buNone/>
            </a:pPr>
            <a:r>
              <a:rPr lang="es-ES" sz="1200" b="1" dirty="0">
                <a:solidFill>
                  <a:schemeClr val="dk1"/>
                </a:solidFill>
                <a:latin typeface="+mn-lt"/>
                <a:ea typeface="Libre Franklin"/>
                <a:cs typeface="Libre Franklin"/>
                <a:sym typeface="Libre Franklin"/>
              </a:rPr>
              <a:t>En caso de que el indicador sea de nueva creación y no pueda establecerse la línea base, se tomará como línea base el primer resultado alcanzado en el ejercicio fiscal en curso (anual) con el que se cuente, mientras tanto se informará como no disponible.</a:t>
            </a:r>
            <a:endParaRPr sz="1200" b="1" dirty="0">
              <a:solidFill>
                <a:schemeClr val="dk1"/>
              </a:solidFill>
              <a:latin typeface="+mn-lt"/>
              <a:ea typeface="Libre Franklin"/>
              <a:cs typeface="Libre Franklin"/>
              <a:sym typeface="Libre Franklin"/>
            </a:endParaRPr>
          </a:p>
        </p:txBody>
      </p:sp>
      <p:sp>
        <p:nvSpPr>
          <p:cNvPr id="241" name="Google Shape;241;p14"/>
          <p:cNvSpPr txBox="1"/>
          <p:nvPr/>
        </p:nvSpPr>
        <p:spPr>
          <a:xfrm>
            <a:off x="6838286" y="772796"/>
            <a:ext cx="3868136" cy="369291"/>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lgn="ctr">
              <a:buNone/>
              <a:defRPr sz="1800" b="1">
                <a:solidFill>
                  <a:schemeClr val="dk1"/>
                </a:solidFill>
                <a:latin typeface="+mj-lt"/>
                <a:ea typeface="Arial Rounded"/>
                <a:cs typeface="Arial Rounded"/>
              </a:defRPr>
            </a:lvl1pPr>
          </a:lstStyle>
          <a:p>
            <a:r>
              <a:rPr lang="es-ES" dirty="0">
                <a:sym typeface="Arial Rounded"/>
              </a:rPr>
              <a:t>Meta y Periodo de cumplimiento</a:t>
            </a:r>
            <a:endParaRPr dirty="0"/>
          </a:p>
        </p:txBody>
      </p:sp>
      <p:sp>
        <p:nvSpPr>
          <p:cNvPr id="242" name="Google Shape;242;p14"/>
          <p:cNvSpPr txBox="1"/>
          <p:nvPr/>
        </p:nvSpPr>
        <p:spPr>
          <a:xfrm>
            <a:off x="6779904" y="1263686"/>
            <a:ext cx="3984900" cy="95406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400" dirty="0">
                <a:solidFill>
                  <a:schemeClr val="dk1"/>
                </a:solidFill>
                <a:latin typeface="+mn-lt"/>
                <a:ea typeface="Libre Franklin"/>
                <a:cs typeface="Libre Franklin"/>
                <a:sym typeface="Libre Franklin"/>
              </a:rPr>
              <a:t>Colocar las metas que permitan establecer límites o niveles máximos de logro, comunican el nivel de desempeño esperado por la organización, y permiten </a:t>
            </a:r>
            <a:r>
              <a:rPr lang="es-ES" dirty="0">
                <a:solidFill>
                  <a:schemeClr val="dk1"/>
                </a:solidFill>
                <a:latin typeface="+mn-lt"/>
                <a:ea typeface="Libre Franklin"/>
                <a:cs typeface="Libre Franklin"/>
                <a:sym typeface="Libre Franklin"/>
              </a:rPr>
              <a:t>enfocar</a:t>
            </a:r>
            <a:r>
              <a:rPr lang="es-ES" sz="1400" dirty="0">
                <a:solidFill>
                  <a:schemeClr val="dk1"/>
                </a:solidFill>
                <a:latin typeface="+mn-lt"/>
                <a:ea typeface="Libre Franklin"/>
                <a:cs typeface="Libre Franklin"/>
                <a:sym typeface="Libre Franklin"/>
              </a:rPr>
              <a:t> hacia la mejora.</a:t>
            </a:r>
            <a:endParaRPr dirty="0">
              <a:latin typeface="+mn-lt"/>
            </a:endParaRPr>
          </a:p>
        </p:txBody>
      </p:sp>
      <p:pic>
        <p:nvPicPr>
          <p:cNvPr id="243" name="Google Shape;243;p14"/>
          <p:cNvPicPr preferRelativeResize="0"/>
          <p:nvPr/>
        </p:nvPicPr>
        <p:blipFill rotWithShape="1">
          <a:blip r:embed="rId3">
            <a:alphaModFix/>
          </a:blip>
          <a:srcRect/>
          <a:stretch/>
        </p:blipFill>
        <p:spPr>
          <a:xfrm>
            <a:off x="1129488" y="3376102"/>
            <a:ext cx="4671448" cy="371150"/>
          </a:xfrm>
          <a:prstGeom prst="rect">
            <a:avLst/>
          </a:prstGeom>
          <a:noFill/>
          <a:ln>
            <a:noFill/>
          </a:ln>
        </p:spPr>
      </p:pic>
      <p:sp>
        <p:nvSpPr>
          <p:cNvPr id="244" name="Google Shape;244;p14"/>
          <p:cNvSpPr txBox="1"/>
          <p:nvPr/>
        </p:nvSpPr>
        <p:spPr>
          <a:xfrm>
            <a:off x="2709638" y="3854425"/>
            <a:ext cx="1311900" cy="1092566"/>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a:solidFill>
                  <a:schemeClr val="dk1"/>
                </a:solidFill>
                <a:latin typeface="+mn-lt"/>
                <a:ea typeface="Libre Franklin"/>
                <a:cs typeface="Libre Franklin"/>
                <a:sym typeface="Libre Franklin"/>
              </a:rPr>
              <a:t>Año que se toma como referencia para comparar los avances del Pp.</a:t>
            </a:r>
            <a:endParaRPr sz="1300">
              <a:solidFill>
                <a:schemeClr val="dk1"/>
              </a:solidFill>
              <a:latin typeface="+mn-lt"/>
              <a:ea typeface="Libre Franklin"/>
              <a:cs typeface="Libre Franklin"/>
              <a:sym typeface="Libre Franklin"/>
            </a:endParaRPr>
          </a:p>
        </p:txBody>
      </p:sp>
      <p:sp>
        <p:nvSpPr>
          <p:cNvPr id="245" name="Google Shape;245;p14"/>
          <p:cNvSpPr txBox="1"/>
          <p:nvPr/>
        </p:nvSpPr>
        <p:spPr>
          <a:xfrm>
            <a:off x="4183736" y="3830477"/>
            <a:ext cx="1691700" cy="1508065"/>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a:solidFill>
                  <a:schemeClr val="dk1"/>
                </a:solidFill>
                <a:latin typeface="+mn-lt"/>
                <a:ea typeface="Libre Franklin"/>
                <a:cs typeface="Libre Franklin"/>
                <a:sym typeface="Libre Franklin"/>
              </a:rPr>
              <a:t>La línea base está referida a un momento particular del año, en estas ocasiones deberá especificarse el periodo</a:t>
            </a:r>
            <a:r>
              <a:rPr lang="es-ES" sz="1400">
                <a:solidFill>
                  <a:schemeClr val="dk1"/>
                </a:solidFill>
                <a:latin typeface="+mn-lt"/>
                <a:ea typeface="Libre Franklin"/>
                <a:cs typeface="Libre Franklin"/>
                <a:sym typeface="Libre Franklin"/>
              </a:rPr>
              <a:t>.</a:t>
            </a:r>
            <a:endParaRPr sz="1300">
              <a:solidFill>
                <a:schemeClr val="dk1"/>
              </a:solidFill>
              <a:latin typeface="+mn-lt"/>
              <a:ea typeface="Libre Franklin"/>
              <a:cs typeface="Libre Franklin"/>
              <a:sym typeface="Libre Franklin"/>
            </a:endParaRPr>
          </a:p>
        </p:txBody>
      </p:sp>
      <p:sp>
        <p:nvSpPr>
          <p:cNvPr id="246" name="Google Shape;246;p14"/>
          <p:cNvSpPr txBox="1"/>
          <p:nvPr/>
        </p:nvSpPr>
        <p:spPr>
          <a:xfrm>
            <a:off x="1147463" y="3858826"/>
            <a:ext cx="1418700" cy="1892785"/>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dirty="0">
                <a:solidFill>
                  <a:schemeClr val="dk1"/>
                </a:solidFill>
                <a:latin typeface="+mn-lt"/>
                <a:ea typeface="Libre Franklin"/>
                <a:cs typeface="Libre Franklin"/>
                <a:sym typeface="Libre Franklin"/>
              </a:rPr>
              <a:t>Valor que tuvo el indicador en el</a:t>
            </a:r>
            <a:endParaRPr dirty="0">
              <a:latin typeface="+mn-lt"/>
            </a:endParaRPr>
          </a:p>
          <a:p>
            <a:pPr marL="0" marR="0" lvl="0" indent="0" algn="just" rtl="0">
              <a:spcBef>
                <a:spcPts val="0"/>
              </a:spcBef>
              <a:spcAft>
                <a:spcPts val="0"/>
              </a:spcAft>
              <a:buNone/>
            </a:pPr>
            <a:r>
              <a:rPr lang="es-ES" sz="1300" dirty="0">
                <a:solidFill>
                  <a:schemeClr val="dk1"/>
                </a:solidFill>
                <a:latin typeface="+mn-lt"/>
                <a:ea typeface="Libre Franklin"/>
                <a:cs typeface="Libre Franklin"/>
                <a:sym typeface="Libre Franklin"/>
              </a:rPr>
              <a:t>momento de la medición inicial de referencia. Cuando no se</a:t>
            </a:r>
            <a:endParaRPr dirty="0">
              <a:latin typeface="+mn-lt"/>
            </a:endParaRPr>
          </a:p>
          <a:p>
            <a:pPr marL="0" marR="0" lvl="0" indent="0" algn="just" rtl="0">
              <a:spcBef>
                <a:spcPts val="0"/>
              </a:spcBef>
              <a:spcAft>
                <a:spcPts val="0"/>
              </a:spcAft>
              <a:buNone/>
            </a:pPr>
            <a:r>
              <a:rPr lang="es-ES" sz="1300" dirty="0">
                <a:solidFill>
                  <a:schemeClr val="dk1"/>
                </a:solidFill>
                <a:latin typeface="+mn-lt"/>
                <a:ea typeface="Libre Franklin"/>
                <a:cs typeface="Libre Franklin"/>
                <a:sym typeface="Libre Franklin"/>
              </a:rPr>
              <a:t>cuenta con línea base, se deberá anotar 0.0.</a:t>
            </a:r>
            <a:endParaRPr dirty="0">
              <a:latin typeface="+mn-lt"/>
            </a:endParaRPr>
          </a:p>
        </p:txBody>
      </p:sp>
      <p:pic>
        <p:nvPicPr>
          <p:cNvPr id="247" name="Google Shape;247;p14"/>
          <p:cNvPicPr preferRelativeResize="0"/>
          <p:nvPr/>
        </p:nvPicPr>
        <p:blipFill rotWithShape="1">
          <a:blip r:embed="rId4">
            <a:alphaModFix/>
          </a:blip>
          <a:srcRect/>
          <a:stretch/>
        </p:blipFill>
        <p:spPr>
          <a:xfrm>
            <a:off x="6838287" y="3254502"/>
            <a:ext cx="4209463" cy="371150"/>
          </a:xfrm>
          <a:prstGeom prst="rect">
            <a:avLst/>
          </a:prstGeom>
          <a:noFill/>
          <a:ln>
            <a:noFill/>
          </a:ln>
        </p:spPr>
      </p:pic>
      <p:sp>
        <p:nvSpPr>
          <p:cNvPr id="248" name="Google Shape;248;p14"/>
          <p:cNvSpPr txBox="1"/>
          <p:nvPr/>
        </p:nvSpPr>
        <p:spPr>
          <a:xfrm>
            <a:off x="6838288" y="3747251"/>
            <a:ext cx="1872900" cy="52318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400">
                <a:solidFill>
                  <a:schemeClr val="dk1"/>
                </a:solidFill>
                <a:latin typeface="+mn-lt"/>
                <a:ea typeface="Libre Franklin"/>
                <a:cs typeface="Libre Franklin"/>
                <a:sym typeface="Libre Franklin"/>
              </a:rPr>
              <a:t>Valor al cual desean llegar con el indicador</a:t>
            </a:r>
            <a:endParaRPr>
              <a:latin typeface="+mn-lt"/>
            </a:endParaRPr>
          </a:p>
        </p:txBody>
      </p:sp>
      <p:sp>
        <p:nvSpPr>
          <p:cNvPr id="249" name="Google Shape;249;p14"/>
          <p:cNvSpPr txBox="1"/>
          <p:nvPr/>
        </p:nvSpPr>
        <p:spPr>
          <a:xfrm>
            <a:off x="8873463" y="3747251"/>
            <a:ext cx="1992600" cy="52318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400" dirty="0">
                <a:solidFill>
                  <a:schemeClr val="dk1"/>
                </a:solidFill>
                <a:latin typeface="+mn-lt"/>
                <a:ea typeface="Libre Franklin"/>
                <a:cs typeface="Libre Franklin"/>
                <a:sym typeface="Libre Franklin"/>
              </a:rPr>
              <a:t>Periodo de tiempo en que se hará la medición</a:t>
            </a:r>
            <a:endParaRPr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6" name="Google Shape;256;p15"/>
          <p:cNvSpPr txBox="1"/>
          <p:nvPr/>
        </p:nvSpPr>
        <p:spPr>
          <a:xfrm>
            <a:off x="3170998" y="1212309"/>
            <a:ext cx="6151906" cy="40011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2000" b="1" dirty="0">
                <a:solidFill>
                  <a:schemeClr val="dk1"/>
                </a:solidFill>
                <a:latin typeface="+mj-lt"/>
                <a:ea typeface="Arial Rounded"/>
                <a:cs typeface="Arial Rounded"/>
                <a:sym typeface="Arial Rounded"/>
              </a:rPr>
              <a:t>Ejemplo de línea base de un indicador</a:t>
            </a:r>
            <a:endParaRPr dirty="0">
              <a:latin typeface="+mj-lt"/>
            </a:endParaRPr>
          </a:p>
        </p:txBody>
      </p:sp>
      <p:pic>
        <p:nvPicPr>
          <p:cNvPr id="4" name="Imagen 3">
            <a:extLst>
              <a:ext uri="{FF2B5EF4-FFF2-40B4-BE49-F238E27FC236}">
                <a16:creationId xmlns:a16="http://schemas.microsoft.com/office/drawing/2014/main" xmlns="" id="{4590E457-34A1-B069-0416-CF8F097FE1CC}"/>
              </a:ext>
            </a:extLst>
          </p:cNvPr>
          <p:cNvPicPr>
            <a:picLocks noChangeAspect="1"/>
          </p:cNvPicPr>
          <p:nvPr/>
        </p:nvPicPr>
        <p:blipFill>
          <a:blip r:embed="rId3">
            <a:clrChange>
              <a:clrFrom>
                <a:srgbClr val="FFFFFF"/>
              </a:clrFrom>
              <a:clrTo>
                <a:srgbClr val="FFFFFF">
                  <a:alpha val="0"/>
                </a:srgbClr>
              </a:clrTo>
            </a:clrChange>
            <a:duotone>
              <a:prstClr val="black"/>
              <a:schemeClr val="tx2">
                <a:tint val="45000"/>
                <a:satMod val="400000"/>
              </a:schemeClr>
            </a:duotone>
          </a:blip>
          <a:stretch>
            <a:fillRect/>
          </a:stretch>
        </p:blipFill>
        <p:spPr>
          <a:xfrm>
            <a:off x="2046079" y="1833192"/>
            <a:ext cx="8401743" cy="2468986"/>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pic>
        <p:nvPicPr>
          <p:cNvPr id="262" name="Google Shape;262;p16"/>
          <p:cNvPicPr preferRelativeResize="0"/>
          <p:nvPr/>
        </p:nvPicPr>
        <p:blipFill rotWithShape="1">
          <a:blip r:embed="rId3">
            <a:alphaModFix/>
          </a:blip>
          <a:srcRect/>
          <a:stretch/>
        </p:blipFill>
        <p:spPr>
          <a:xfrm>
            <a:off x="796994" y="225598"/>
            <a:ext cx="1078604" cy="539302"/>
          </a:xfrm>
          <a:prstGeom prst="rect">
            <a:avLst/>
          </a:prstGeom>
          <a:noFill/>
          <a:ln>
            <a:noFill/>
          </a:ln>
        </p:spPr>
      </p:pic>
      <p:sp>
        <p:nvSpPr>
          <p:cNvPr id="263" name="Google Shape;263;p16"/>
          <p:cNvSpPr txBox="1"/>
          <p:nvPr/>
        </p:nvSpPr>
        <p:spPr>
          <a:xfrm>
            <a:off x="1190536" y="1480347"/>
            <a:ext cx="10413900" cy="2124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600" dirty="0">
                <a:solidFill>
                  <a:schemeClr val="lt1"/>
                </a:solidFill>
                <a:latin typeface="Libre Franklin"/>
                <a:ea typeface="Libre Franklin"/>
                <a:cs typeface="Libre Franklin"/>
                <a:sym typeface="Libre Franklin"/>
              </a:rPr>
              <a:t>•</a:t>
            </a:r>
            <a:r>
              <a:rPr lang="es-ES" sz="1600" dirty="0">
                <a:solidFill>
                  <a:schemeClr val="dk1"/>
                </a:solidFill>
                <a:latin typeface="Libre Franklin"/>
                <a:ea typeface="Libre Franklin"/>
                <a:cs typeface="Libre Franklin"/>
                <a:sym typeface="Libre Franklin"/>
              </a:rPr>
              <a:t> </a:t>
            </a:r>
            <a:r>
              <a:rPr lang="es-ES" sz="1600" dirty="0">
                <a:solidFill>
                  <a:schemeClr val="dk1"/>
                </a:solidFill>
                <a:latin typeface="+mn-lt"/>
                <a:ea typeface="Libre Franklin"/>
                <a:cs typeface="Libre Franklin"/>
                <a:sym typeface="Libre Franklin"/>
              </a:rPr>
              <a:t>Son los rangos que indican si el cumplimiento del indicador fue el adecuado o esperado con respecto a la meta, se clasifican en los siguientes:</a:t>
            </a:r>
            <a:endParaRPr dirty="0">
              <a:latin typeface="+mn-lt"/>
            </a:endParaRPr>
          </a:p>
          <a:p>
            <a:pPr marL="0" marR="0" lvl="0" indent="0" algn="ctr" rtl="0">
              <a:spcBef>
                <a:spcPts val="0"/>
              </a:spcBef>
              <a:spcAft>
                <a:spcPts val="0"/>
              </a:spcAft>
              <a:buNone/>
            </a:pPr>
            <a:endParaRPr sz="1600" dirty="0">
              <a:solidFill>
                <a:schemeClr val="dk1"/>
              </a:solidFill>
              <a:latin typeface="Libre Franklin"/>
              <a:ea typeface="Libre Franklin"/>
              <a:cs typeface="Libre Franklin"/>
              <a:sym typeface="Libre Franklin"/>
            </a:endParaRPr>
          </a:p>
          <a:p>
            <a:pPr marL="0" marR="0" lvl="0" indent="0" algn="just" rtl="0">
              <a:spcBef>
                <a:spcPts val="0"/>
              </a:spcBef>
              <a:spcAft>
                <a:spcPts val="0"/>
              </a:spcAft>
              <a:buNone/>
            </a:pPr>
            <a:r>
              <a:rPr lang="es-ES" sz="1400" dirty="0">
                <a:solidFill>
                  <a:schemeClr val="dk1"/>
                </a:solidFill>
                <a:latin typeface="Libre Franklin"/>
                <a:ea typeface="Libre Franklin"/>
                <a:cs typeface="Libre Franklin"/>
                <a:sym typeface="Libre Franklin"/>
              </a:rPr>
              <a:t>• </a:t>
            </a:r>
            <a:r>
              <a:rPr lang="es-ES" sz="1400" dirty="0">
                <a:solidFill>
                  <a:schemeClr val="dk1"/>
                </a:solidFill>
                <a:latin typeface="+mn-lt"/>
                <a:ea typeface="Libre Franklin"/>
                <a:cs typeface="Libre Franklin"/>
                <a:sym typeface="Libre Franklin"/>
              </a:rPr>
              <a:t>Aceptable (</a:t>
            </a:r>
            <a:r>
              <a:rPr lang="es-ES" sz="1400" b="1" dirty="0">
                <a:solidFill>
                  <a:schemeClr val="dk1"/>
                </a:solidFill>
                <a:latin typeface="+mn-lt"/>
                <a:ea typeface="Libre Franklin"/>
                <a:cs typeface="Libre Franklin"/>
                <a:sym typeface="Libre Franklin"/>
              </a:rPr>
              <a:t>verde</a:t>
            </a:r>
            <a:r>
              <a:rPr lang="es-ES" sz="1400" dirty="0">
                <a:solidFill>
                  <a:schemeClr val="dk1"/>
                </a:solidFill>
                <a:latin typeface="+mn-lt"/>
                <a:ea typeface="Libre Franklin"/>
                <a:cs typeface="Libre Franklin"/>
                <a:sym typeface="Libre Franklin"/>
              </a:rPr>
              <a:t>): el valor alcanzado del indicador se encuentra en un rango por encima, o por debajo de la meta programada, pero se mantiene dentro del rango establecido.</a:t>
            </a:r>
            <a:endParaRPr dirty="0">
              <a:latin typeface="+mn-lt"/>
            </a:endParaRPr>
          </a:p>
          <a:p>
            <a:pPr marL="0" marR="0" lvl="0" indent="0" algn="just" rtl="0">
              <a:spcBef>
                <a:spcPts val="0"/>
              </a:spcBef>
              <a:spcAft>
                <a:spcPts val="0"/>
              </a:spcAft>
              <a:buNone/>
            </a:pPr>
            <a:r>
              <a:rPr lang="es-ES" sz="1400" dirty="0">
                <a:solidFill>
                  <a:schemeClr val="dk1"/>
                </a:solidFill>
                <a:latin typeface="+mn-lt"/>
                <a:ea typeface="Libre Franklin"/>
                <a:cs typeface="Libre Franklin"/>
                <a:sym typeface="Libre Franklin"/>
              </a:rPr>
              <a:t>• Con riesgo (</a:t>
            </a:r>
            <a:r>
              <a:rPr lang="es-ES" sz="1400" b="1" dirty="0">
                <a:solidFill>
                  <a:schemeClr val="dk1"/>
                </a:solidFill>
                <a:latin typeface="+mn-lt"/>
                <a:ea typeface="Libre Franklin"/>
                <a:cs typeface="Libre Franklin"/>
                <a:sym typeface="Libre Franklin"/>
              </a:rPr>
              <a:t>amarillo</a:t>
            </a:r>
            <a:r>
              <a:rPr lang="es-ES" sz="1400" dirty="0">
                <a:solidFill>
                  <a:schemeClr val="dk1"/>
                </a:solidFill>
                <a:latin typeface="+mn-lt"/>
                <a:ea typeface="Libre Franklin"/>
                <a:cs typeface="Libre Franklin"/>
                <a:sym typeface="Libre Franklin"/>
              </a:rPr>
              <a:t>): el valor alcanzado del indicador es menor que la meta programada pero se mantiene dentro del      rango establecido.</a:t>
            </a:r>
            <a:endParaRPr dirty="0">
              <a:latin typeface="+mn-lt"/>
            </a:endParaRPr>
          </a:p>
          <a:p>
            <a:pPr marL="0" marR="0" lvl="0" indent="0" algn="just" rtl="0">
              <a:spcBef>
                <a:spcPts val="0"/>
              </a:spcBef>
              <a:spcAft>
                <a:spcPts val="0"/>
              </a:spcAft>
              <a:buNone/>
            </a:pPr>
            <a:r>
              <a:rPr lang="es-ES" sz="1400" dirty="0">
                <a:solidFill>
                  <a:schemeClr val="dk1"/>
                </a:solidFill>
                <a:latin typeface="+mn-lt"/>
                <a:ea typeface="Libre Franklin"/>
                <a:cs typeface="Libre Franklin"/>
                <a:sym typeface="Libre Franklin"/>
              </a:rPr>
              <a:t>• Crítico (</a:t>
            </a:r>
            <a:r>
              <a:rPr lang="es-ES" sz="1400" b="1" dirty="0">
                <a:solidFill>
                  <a:schemeClr val="dk1"/>
                </a:solidFill>
                <a:latin typeface="+mn-lt"/>
                <a:ea typeface="Libre Franklin"/>
                <a:cs typeface="Libre Franklin"/>
                <a:sym typeface="Libre Franklin"/>
              </a:rPr>
              <a:t>rojo</a:t>
            </a:r>
            <a:r>
              <a:rPr lang="es-ES" sz="1400" dirty="0">
                <a:solidFill>
                  <a:schemeClr val="dk1"/>
                </a:solidFill>
                <a:latin typeface="+mn-lt"/>
                <a:ea typeface="Libre Franklin"/>
                <a:cs typeface="Libre Franklin"/>
                <a:sym typeface="Libre Franklin"/>
              </a:rPr>
              <a:t>): el valor alcanzado del indicador está muy por debajo de la meta programada o supera tanto la meta programada que se puede considerar como una falla de planeación (es decir la meta no fue bien establecida).</a:t>
            </a:r>
            <a:endParaRPr dirty="0">
              <a:latin typeface="+mn-lt"/>
            </a:endParaRPr>
          </a:p>
        </p:txBody>
      </p:sp>
      <p:sp>
        <p:nvSpPr>
          <p:cNvPr id="264" name="Google Shape;264;p16"/>
          <p:cNvSpPr txBox="1"/>
          <p:nvPr/>
        </p:nvSpPr>
        <p:spPr>
          <a:xfrm>
            <a:off x="4404020" y="727695"/>
            <a:ext cx="3986932" cy="40011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lgn="ctr">
              <a:buNone/>
              <a:defRPr sz="1800" b="1">
                <a:solidFill>
                  <a:schemeClr val="dk1"/>
                </a:solidFill>
                <a:latin typeface="+mj-lt"/>
                <a:ea typeface="Arial Rounded"/>
                <a:cs typeface="Arial Rounded"/>
              </a:defRPr>
            </a:lvl1pPr>
          </a:lstStyle>
          <a:p>
            <a:r>
              <a:rPr lang="es-ES" dirty="0">
                <a:sym typeface="Arial Rounded"/>
              </a:rPr>
              <a:t>Parámetro de semaforización</a:t>
            </a:r>
            <a:endParaRPr dirty="0"/>
          </a:p>
        </p:txBody>
      </p:sp>
      <p:sp>
        <p:nvSpPr>
          <p:cNvPr id="265" name="Google Shape;265;p16"/>
          <p:cNvSpPr txBox="1"/>
          <p:nvPr/>
        </p:nvSpPr>
        <p:spPr>
          <a:xfrm>
            <a:off x="1190536" y="3604347"/>
            <a:ext cx="10413900" cy="2192868"/>
          </a:xfrm>
          <a:prstGeom prst="rect">
            <a:avLst/>
          </a:prstGeom>
          <a:noFill/>
          <a:ln>
            <a:noFill/>
          </a:ln>
        </p:spPr>
        <p:txBody>
          <a:bodyPr spcFirstLastPara="1" wrap="square" lIns="91425" tIns="45700" rIns="91425" bIns="45700" anchor="t" anchorCtr="0">
            <a:spAutoFit/>
          </a:bodyPr>
          <a:lstStyle/>
          <a:p>
            <a:pPr lvl="0" algn="ctr">
              <a:lnSpc>
                <a:spcPct val="150000"/>
              </a:lnSpc>
            </a:pPr>
            <a:r>
              <a:rPr lang="es-ES" sz="1300" b="1" u="sng" dirty="0">
                <a:solidFill>
                  <a:schemeClr val="dk1"/>
                </a:solidFill>
                <a:latin typeface="+mn-lt"/>
                <a:ea typeface="Libre Franklin"/>
                <a:cs typeface="Libre Franklin"/>
                <a:sym typeface="Libre Franklin"/>
              </a:rPr>
              <a:t>Ejemplo: </a:t>
            </a:r>
            <a:r>
              <a:rPr lang="es-ES" sz="1300" b="1" u="sng" dirty="0">
                <a:solidFill>
                  <a:srgbClr val="FF0000"/>
                </a:solidFill>
                <a:latin typeface="+mn-lt"/>
                <a:ea typeface="Libre Franklin"/>
                <a:cs typeface="Libre Franklin"/>
                <a:sym typeface="Libre Franklin"/>
              </a:rPr>
              <a:t>Rojo </a:t>
            </a:r>
            <a:r>
              <a:rPr lang="es-ES" sz="1300" b="1" u="sng" dirty="0">
                <a:solidFill>
                  <a:schemeClr val="dk1"/>
                </a:solidFill>
                <a:latin typeface="+mn-lt"/>
                <a:ea typeface="Libre Franklin"/>
                <a:cs typeface="Libre Franklin"/>
                <a:sym typeface="Libre Franklin"/>
              </a:rPr>
              <a:t>(Critico): Si el avance del indicador es menor o igual al 60%, se considera que el comportamiento del mismo necesita mejorar, con respecto la meta planteada. </a:t>
            </a:r>
          </a:p>
          <a:p>
            <a:pPr marL="0" marR="0" lvl="0" indent="0" algn="ctr" rtl="0">
              <a:lnSpc>
                <a:spcPct val="150000"/>
              </a:lnSpc>
              <a:spcBef>
                <a:spcPts val="0"/>
              </a:spcBef>
              <a:spcAft>
                <a:spcPts val="0"/>
              </a:spcAft>
              <a:buNone/>
            </a:pPr>
            <a:r>
              <a:rPr lang="es-ES" sz="1300" b="1" u="sng" dirty="0">
                <a:solidFill>
                  <a:srgbClr val="FFC000"/>
                </a:solidFill>
                <a:latin typeface="+mn-lt"/>
                <a:ea typeface="Libre Franklin"/>
                <a:cs typeface="Libre Franklin"/>
                <a:sym typeface="Libre Franklin"/>
              </a:rPr>
              <a:t>Amarillo</a:t>
            </a:r>
            <a:r>
              <a:rPr lang="es-ES" sz="1300" b="1" u="sng" dirty="0">
                <a:solidFill>
                  <a:schemeClr val="dk1"/>
                </a:solidFill>
                <a:latin typeface="+mn-lt"/>
                <a:ea typeface="Libre Franklin"/>
                <a:cs typeface="Libre Franklin"/>
                <a:sym typeface="Libre Franklin"/>
              </a:rPr>
              <a:t> (En Riesgo): Si el avance resulta mayor de 60% y menor de 95%, se considera que el comportamiento del indicador es limitado, con respecto la meta planteada. </a:t>
            </a:r>
          </a:p>
          <a:p>
            <a:pPr marL="0" marR="0" lvl="0" indent="0" algn="ctr" rtl="0">
              <a:lnSpc>
                <a:spcPct val="150000"/>
              </a:lnSpc>
              <a:spcBef>
                <a:spcPts val="0"/>
              </a:spcBef>
              <a:spcAft>
                <a:spcPts val="0"/>
              </a:spcAft>
              <a:buNone/>
            </a:pPr>
            <a:r>
              <a:rPr lang="es-ES" sz="1300" b="1" u="sng" dirty="0">
                <a:solidFill>
                  <a:srgbClr val="92D050"/>
                </a:solidFill>
                <a:latin typeface="+mn-lt"/>
                <a:ea typeface="Libre Franklin"/>
                <a:cs typeface="Libre Franklin"/>
                <a:sym typeface="Libre Franklin"/>
              </a:rPr>
              <a:t>Verde </a:t>
            </a:r>
            <a:r>
              <a:rPr lang="es-ES" sz="1300" b="1" u="sng" dirty="0">
                <a:solidFill>
                  <a:schemeClr val="dk1"/>
                </a:solidFill>
                <a:latin typeface="+mn-lt"/>
                <a:ea typeface="Libre Franklin"/>
                <a:cs typeface="Libre Franklin"/>
                <a:sym typeface="Libre Franklin"/>
              </a:rPr>
              <a:t>(Desempeño Adecuado): Si el avance resulta ser igual o mayor de 95% y menor o igual a 110%, el comportamiento del mismo se considera adecuado, por ser un parámetro muy cercano</a:t>
            </a:r>
          </a:p>
          <a:p>
            <a:pPr marL="0" marR="0" lvl="0" indent="0" algn="ctr" rtl="0">
              <a:lnSpc>
                <a:spcPct val="150000"/>
              </a:lnSpc>
              <a:spcBef>
                <a:spcPts val="0"/>
              </a:spcBef>
              <a:spcAft>
                <a:spcPts val="0"/>
              </a:spcAft>
              <a:buNone/>
            </a:pPr>
            <a:r>
              <a:rPr lang="es-ES" sz="1300" b="1" u="sng" dirty="0">
                <a:solidFill>
                  <a:schemeClr val="dk1"/>
                </a:solidFill>
                <a:latin typeface="+mn-lt"/>
                <a:ea typeface="Libre Franklin"/>
                <a:cs typeface="Libre Franklin"/>
                <a:sym typeface="Libre Franklin"/>
              </a:rPr>
              <a:t>a la meta establecida. </a:t>
            </a:r>
            <a:endParaRPr sz="1300" dirty="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3" name="Google Shape;273;p17"/>
          <p:cNvSpPr txBox="1"/>
          <p:nvPr/>
        </p:nvSpPr>
        <p:spPr>
          <a:xfrm>
            <a:off x="6806862" y="767529"/>
            <a:ext cx="3192928" cy="40011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lgn="ctr">
              <a:buNone/>
              <a:defRPr sz="1800" b="1">
                <a:solidFill>
                  <a:schemeClr val="dk1"/>
                </a:solidFill>
                <a:latin typeface="+mj-lt"/>
                <a:ea typeface="Arial Rounded"/>
                <a:cs typeface="Arial Rounded"/>
              </a:defRPr>
            </a:lvl1pPr>
          </a:lstStyle>
          <a:p>
            <a:r>
              <a:rPr lang="es-ES" dirty="0">
                <a:sym typeface="Arial Rounded"/>
              </a:rPr>
              <a:t>Factibilidad</a:t>
            </a:r>
            <a:endParaRPr dirty="0"/>
          </a:p>
        </p:txBody>
      </p:sp>
      <p:sp>
        <p:nvSpPr>
          <p:cNvPr id="274" name="Google Shape;274;p17"/>
          <p:cNvSpPr txBox="1"/>
          <p:nvPr/>
        </p:nvSpPr>
        <p:spPr>
          <a:xfrm>
            <a:off x="1368559" y="767529"/>
            <a:ext cx="4156150" cy="40011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lgn="ctr">
              <a:buNone/>
              <a:defRPr sz="1800" b="1">
                <a:solidFill>
                  <a:schemeClr val="dk1"/>
                </a:solidFill>
                <a:latin typeface="+mj-lt"/>
                <a:ea typeface="Arial Rounded"/>
                <a:cs typeface="Arial Rounded"/>
              </a:defRPr>
            </a:lvl1pPr>
          </a:lstStyle>
          <a:p>
            <a:r>
              <a:rPr lang="es-ES" dirty="0">
                <a:sym typeface="Arial Rounded"/>
              </a:rPr>
              <a:t>Sentido del Indicador</a:t>
            </a:r>
            <a:endParaRPr dirty="0"/>
          </a:p>
        </p:txBody>
      </p:sp>
      <p:sp>
        <p:nvSpPr>
          <p:cNvPr id="275" name="Google Shape;275;p17"/>
          <p:cNvSpPr txBox="1"/>
          <p:nvPr/>
        </p:nvSpPr>
        <p:spPr>
          <a:xfrm>
            <a:off x="1368559" y="1312610"/>
            <a:ext cx="4188669" cy="49244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b="0" i="0" dirty="0">
                <a:solidFill>
                  <a:schemeClr val="dk1"/>
                </a:solidFill>
                <a:latin typeface="+mn-lt"/>
                <a:ea typeface="Libre Franklin"/>
                <a:cs typeface="Libre Franklin"/>
                <a:sym typeface="Libre Franklin"/>
              </a:rPr>
              <a:t>Elegir  el comportamiento del indicador para identificar cuando su desempeño es positivo o negativo.</a:t>
            </a:r>
            <a:endParaRPr sz="1300" dirty="0">
              <a:solidFill>
                <a:schemeClr val="dk1"/>
              </a:solidFill>
              <a:latin typeface="+mn-lt"/>
              <a:ea typeface="Libre Franklin"/>
              <a:cs typeface="Libre Franklin"/>
              <a:sym typeface="Libre Franklin"/>
            </a:endParaRPr>
          </a:p>
        </p:txBody>
      </p:sp>
      <p:sp>
        <p:nvSpPr>
          <p:cNvPr id="276" name="Google Shape;276;p17"/>
          <p:cNvSpPr txBox="1"/>
          <p:nvPr/>
        </p:nvSpPr>
        <p:spPr>
          <a:xfrm>
            <a:off x="1368521" y="2128811"/>
            <a:ext cx="4139474" cy="8928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dirty="0">
                <a:solidFill>
                  <a:schemeClr val="dk1"/>
                </a:solidFill>
                <a:latin typeface="+mn-lt"/>
                <a:ea typeface="Libre Franklin"/>
                <a:cs typeface="Libre Franklin"/>
                <a:sym typeface="Libre Franklin"/>
              </a:rPr>
              <a:t>Ascendente</a:t>
            </a:r>
            <a:r>
              <a:rPr lang="es-ES" sz="1300" b="1" dirty="0">
                <a:solidFill>
                  <a:schemeClr val="dk1"/>
                </a:solidFill>
                <a:latin typeface="+mn-lt"/>
                <a:ea typeface="Libre Franklin"/>
                <a:cs typeface="Libre Franklin"/>
                <a:sym typeface="Libre Franklin"/>
              </a:rPr>
              <a:t>: </a:t>
            </a:r>
            <a:r>
              <a:rPr lang="es-ES" sz="1300" dirty="0">
                <a:solidFill>
                  <a:schemeClr val="dk1"/>
                </a:solidFill>
                <a:latin typeface="+mn-lt"/>
                <a:ea typeface="Libre Franklin"/>
                <a:cs typeface="Libre Franklin"/>
                <a:sym typeface="Libre Franklin"/>
              </a:rPr>
              <a:t>la meta siempre será mayor que la línea base.   </a:t>
            </a:r>
            <a:endParaRPr sz="1300" dirty="0">
              <a:solidFill>
                <a:schemeClr val="dk1"/>
              </a:solidFill>
              <a:latin typeface="+mn-lt"/>
              <a:ea typeface="Libre Franklin"/>
              <a:cs typeface="Libre Franklin"/>
              <a:sym typeface="Libre Franklin"/>
            </a:endParaRPr>
          </a:p>
          <a:p>
            <a:pPr marL="0" marR="0" lvl="0" indent="0" algn="just" rtl="0">
              <a:spcBef>
                <a:spcPts val="0"/>
              </a:spcBef>
              <a:spcAft>
                <a:spcPts val="0"/>
              </a:spcAft>
              <a:buNone/>
            </a:pPr>
            <a:r>
              <a:rPr lang="es-ES" sz="1300" u="sng" dirty="0">
                <a:solidFill>
                  <a:schemeClr val="dk1"/>
                </a:solidFill>
                <a:latin typeface="+mn-lt"/>
                <a:ea typeface="Libre Franklin"/>
                <a:cs typeface="Libre Franklin"/>
                <a:sym typeface="Libre Franklin"/>
              </a:rPr>
              <a:t>Cuando el objetivo es incrementar el resultado, tomando como referencia la línea base.</a:t>
            </a:r>
            <a:endParaRPr sz="1300" u="sng" dirty="0">
              <a:solidFill>
                <a:schemeClr val="dk1"/>
              </a:solidFill>
              <a:latin typeface="+mn-lt"/>
              <a:ea typeface="Libre Franklin"/>
              <a:cs typeface="Libre Franklin"/>
              <a:sym typeface="Libre Franklin"/>
            </a:endParaRPr>
          </a:p>
        </p:txBody>
      </p:sp>
      <p:sp>
        <p:nvSpPr>
          <p:cNvPr id="277" name="Google Shape;277;p17"/>
          <p:cNvSpPr txBox="1"/>
          <p:nvPr/>
        </p:nvSpPr>
        <p:spPr>
          <a:xfrm>
            <a:off x="1370620" y="3205918"/>
            <a:ext cx="4186607" cy="8928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b="1" dirty="0">
                <a:solidFill>
                  <a:schemeClr val="dk1"/>
                </a:solidFill>
                <a:latin typeface="+mn-lt"/>
                <a:ea typeface="Libre Franklin"/>
                <a:cs typeface="Libre Franklin"/>
                <a:sym typeface="Libre Franklin"/>
              </a:rPr>
              <a:t>Descendente</a:t>
            </a:r>
            <a:r>
              <a:rPr lang="es-ES" sz="1300" b="0" dirty="0">
                <a:solidFill>
                  <a:schemeClr val="dk1"/>
                </a:solidFill>
                <a:latin typeface="+mn-lt"/>
                <a:ea typeface="Libre Franklin"/>
                <a:cs typeface="Libre Franklin"/>
                <a:sym typeface="Libre Franklin"/>
              </a:rPr>
              <a:t>: la meta siempre será menor que la línea base.</a:t>
            </a:r>
            <a:endParaRPr dirty="0">
              <a:latin typeface="+mn-lt"/>
            </a:endParaRPr>
          </a:p>
          <a:p>
            <a:pPr marL="0" marR="0" lvl="0" indent="0" algn="just" rtl="0">
              <a:spcBef>
                <a:spcPts val="0"/>
              </a:spcBef>
              <a:spcAft>
                <a:spcPts val="0"/>
              </a:spcAft>
              <a:buNone/>
            </a:pPr>
            <a:r>
              <a:rPr lang="es-ES" sz="1300" u="sng" dirty="0">
                <a:solidFill>
                  <a:schemeClr val="dk1"/>
                </a:solidFill>
                <a:latin typeface="+mn-lt"/>
                <a:ea typeface="Libre Franklin"/>
                <a:cs typeface="Libre Franklin"/>
                <a:sym typeface="Libre Franklin"/>
              </a:rPr>
              <a:t>Cuando el objetivo es disminuir el resultado, tomando como referencia la línea base.</a:t>
            </a:r>
            <a:r>
              <a:rPr lang="es-ES" sz="1300" b="0" u="sng" dirty="0">
                <a:solidFill>
                  <a:schemeClr val="dk1"/>
                </a:solidFill>
                <a:latin typeface="+mn-lt"/>
                <a:ea typeface="Libre Franklin"/>
                <a:cs typeface="Libre Franklin"/>
                <a:sym typeface="Libre Franklin"/>
              </a:rPr>
              <a:t>. </a:t>
            </a:r>
            <a:endParaRPr sz="1300" b="0" u="sng" dirty="0">
              <a:solidFill>
                <a:schemeClr val="dk1"/>
              </a:solidFill>
              <a:latin typeface="+mn-lt"/>
              <a:ea typeface="Libre Franklin"/>
              <a:cs typeface="Libre Franklin"/>
              <a:sym typeface="Libre Franklin"/>
            </a:endParaRPr>
          </a:p>
        </p:txBody>
      </p:sp>
      <p:sp>
        <p:nvSpPr>
          <p:cNvPr id="278" name="Google Shape;278;p17"/>
          <p:cNvSpPr txBox="1"/>
          <p:nvPr/>
        </p:nvSpPr>
        <p:spPr>
          <a:xfrm>
            <a:off x="1417794" y="4283012"/>
            <a:ext cx="4186607" cy="10929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b="1" dirty="0">
                <a:solidFill>
                  <a:schemeClr val="dk1"/>
                </a:solidFill>
                <a:latin typeface="+mn-lt"/>
                <a:ea typeface="Libre Franklin"/>
                <a:cs typeface="Libre Franklin"/>
                <a:sym typeface="Libre Franklin"/>
              </a:rPr>
              <a:t>Regular</a:t>
            </a:r>
            <a:r>
              <a:rPr lang="es-ES" sz="1300" b="0" dirty="0">
                <a:solidFill>
                  <a:schemeClr val="dk1"/>
                </a:solidFill>
                <a:latin typeface="+mn-lt"/>
                <a:ea typeface="Libre Franklin"/>
                <a:cs typeface="Libre Franklin"/>
                <a:sym typeface="Libre Franklin"/>
              </a:rPr>
              <a:t>: si el resultado a lograr significa mantener el valor del indicador dentro de determinado rango.</a:t>
            </a:r>
            <a:endParaRPr dirty="0">
              <a:latin typeface="+mn-lt"/>
            </a:endParaRPr>
          </a:p>
          <a:p>
            <a:pPr marL="0" marR="0" lvl="0" indent="0" algn="just" rtl="0">
              <a:spcBef>
                <a:spcPts val="0"/>
              </a:spcBef>
              <a:spcAft>
                <a:spcPts val="0"/>
              </a:spcAft>
              <a:buNone/>
            </a:pPr>
            <a:endParaRPr sz="1300" dirty="0">
              <a:solidFill>
                <a:schemeClr val="dk1"/>
              </a:solidFill>
              <a:latin typeface="+mn-lt"/>
              <a:ea typeface="Libre Franklin"/>
              <a:cs typeface="Libre Franklin"/>
              <a:sym typeface="Libre Franklin"/>
            </a:endParaRPr>
          </a:p>
          <a:p>
            <a:pPr marL="0" marR="0" lvl="0" indent="0" algn="just" rtl="0">
              <a:spcBef>
                <a:spcPts val="0"/>
              </a:spcBef>
              <a:spcAft>
                <a:spcPts val="0"/>
              </a:spcAft>
              <a:buNone/>
            </a:pPr>
            <a:r>
              <a:rPr lang="es-ES" sz="1300" b="1" dirty="0">
                <a:solidFill>
                  <a:schemeClr val="dk1"/>
                </a:solidFill>
                <a:latin typeface="+mn-lt"/>
                <a:ea typeface="Libre Franklin"/>
                <a:cs typeface="Libre Franklin"/>
                <a:sym typeface="Libre Franklin"/>
              </a:rPr>
              <a:t>Nominal: </a:t>
            </a:r>
            <a:r>
              <a:rPr lang="es-ES" sz="1300" b="0" dirty="0">
                <a:solidFill>
                  <a:schemeClr val="dk1"/>
                </a:solidFill>
                <a:latin typeface="+mn-lt"/>
                <a:ea typeface="Libre Franklin"/>
                <a:cs typeface="Libre Franklin"/>
                <a:sym typeface="Libre Franklin"/>
              </a:rPr>
              <a:t>se tomará como un resultado independiente del historial del indicador.</a:t>
            </a:r>
            <a:endParaRPr sz="1300" b="0" dirty="0">
              <a:solidFill>
                <a:schemeClr val="dk1"/>
              </a:solidFill>
              <a:latin typeface="+mn-lt"/>
              <a:ea typeface="Libre Franklin"/>
              <a:cs typeface="Libre Franklin"/>
              <a:sym typeface="Libre Franklin"/>
            </a:endParaRPr>
          </a:p>
        </p:txBody>
      </p:sp>
      <p:sp>
        <p:nvSpPr>
          <p:cNvPr id="279" name="Google Shape;279;p17"/>
          <p:cNvSpPr txBox="1"/>
          <p:nvPr/>
        </p:nvSpPr>
        <p:spPr>
          <a:xfrm>
            <a:off x="6806890" y="1312620"/>
            <a:ext cx="3192900" cy="169273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dirty="0">
                <a:solidFill>
                  <a:schemeClr val="dk1"/>
                </a:solidFill>
                <a:latin typeface="+mn-lt"/>
                <a:ea typeface="Libre Franklin"/>
                <a:cs typeface="Libre Franklin"/>
                <a:sym typeface="Libre Franklin"/>
              </a:rPr>
              <a:t>Es la posibilidad de alcanzar la meta establecida para el indicador, es decir, si cumple con los criterios CREMAA y si es realizable con los recursos humanos, materiales, financieros  con los que  cuenta el programa presupuestario.</a:t>
            </a:r>
          </a:p>
          <a:p>
            <a:pPr marL="0" marR="0" lvl="0" indent="0" algn="just" rtl="0">
              <a:spcBef>
                <a:spcPts val="0"/>
              </a:spcBef>
              <a:spcAft>
                <a:spcPts val="0"/>
              </a:spcAft>
              <a:buNone/>
            </a:pPr>
            <a:r>
              <a:rPr lang="es-ES" sz="1300" dirty="0">
                <a:solidFill>
                  <a:schemeClr val="dk1"/>
                </a:solidFill>
                <a:latin typeface="+mn-lt"/>
                <a:ea typeface="Libre Franklin"/>
                <a:cs typeface="Libre Franklin"/>
                <a:sym typeface="Libre Franklin"/>
              </a:rPr>
              <a:t>                                                                                             </a:t>
            </a:r>
            <a:r>
              <a:rPr lang="es-ES" sz="1300" b="1" i="1" u="sng" dirty="0">
                <a:solidFill>
                  <a:schemeClr val="dk1"/>
                </a:solidFill>
                <a:latin typeface="+mn-lt"/>
                <a:ea typeface="Libre Franklin"/>
                <a:cs typeface="Libre Franklin"/>
                <a:sym typeface="Libre Franklin"/>
              </a:rPr>
              <a:t>Elegir si la factibilidad es ALTA o MEDIA</a:t>
            </a:r>
            <a:endParaRPr i="1" u="sng" dirty="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6" name="Google Shape;286;p18"/>
          <p:cNvSpPr txBox="1">
            <a:spLocks noGrp="1"/>
          </p:cNvSpPr>
          <p:nvPr>
            <p:ph type="title"/>
          </p:nvPr>
        </p:nvSpPr>
        <p:spPr>
          <a:xfrm>
            <a:off x="2767890" y="770680"/>
            <a:ext cx="6986000" cy="1122400"/>
          </a:xfrm>
          <a:prstGeom prst="rect">
            <a:avLst/>
          </a:prstGeom>
          <a:noFill/>
          <a:ln>
            <a:noFill/>
          </a:ln>
        </p:spPr>
        <p:txBody>
          <a:bodyPr spcFirstLastPara="1" wrap="square" lIns="91425" tIns="45700" rIns="91425" bIns="45700" anchor="t" anchorCtr="0">
            <a:normAutofit/>
          </a:bodyPr>
          <a:lstStyle/>
          <a:p>
            <a:pPr marL="0" lvl="0" indent="0" algn="ctr" rtl="0">
              <a:lnSpc>
                <a:spcPct val="89000"/>
              </a:lnSpc>
              <a:spcBef>
                <a:spcPts val="0"/>
              </a:spcBef>
              <a:spcAft>
                <a:spcPts val="0"/>
              </a:spcAft>
              <a:buClr>
                <a:schemeClr val="dk2"/>
              </a:buClr>
              <a:buSzPct val="100000"/>
              <a:buFont typeface="Libre Franklin"/>
              <a:buNone/>
            </a:pPr>
            <a:r>
              <a:rPr lang="es-ES" sz="2900" dirty="0">
                <a:latin typeface="+mj-lt"/>
              </a:rPr>
              <a:t>CARACTERÍSTICAS DE LAS VARIABLES (METADATOS)</a:t>
            </a:r>
            <a:endParaRPr sz="2900" dirty="0">
              <a:latin typeface="+mj-lt"/>
            </a:endParaRPr>
          </a:p>
        </p:txBody>
      </p:sp>
      <p:pic>
        <p:nvPicPr>
          <p:cNvPr id="287" name="Google Shape;287;p18" descr="Icono Número de, círculo, cinco Gratis - Icon-Icons.com"/>
          <p:cNvPicPr preferRelativeResize="0"/>
          <p:nvPr/>
        </p:nvPicPr>
        <p:blipFill rotWithShape="1">
          <a:blip r:embed="rId3">
            <a:alphaModFix/>
          </a:blip>
          <a:srcRect/>
          <a:stretch/>
        </p:blipFill>
        <p:spPr>
          <a:xfrm>
            <a:off x="2204246" y="630688"/>
            <a:ext cx="723900" cy="723900"/>
          </a:xfrm>
          <a:prstGeom prst="rect">
            <a:avLst/>
          </a:prstGeom>
          <a:noFill/>
          <a:ln>
            <a:noFill/>
          </a:ln>
        </p:spPr>
      </p:pic>
      <p:pic>
        <p:nvPicPr>
          <p:cNvPr id="3" name="Imagen 2">
            <a:extLst>
              <a:ext uri="{FF2B5EF4-FFF2-40B4-BE49-F238E27FC236}">
                <a16:creationId xmlns:a16="http://schemas.microsoft.com/office/drawing/2014/main" xmlns="" id="{3827CBD2-4C28-BE2A-2145-867E974C1F5E}"/>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840141" y="2050404"/>
            <a:ext cx="10531919" cy="252231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5" name="Google Shape;295;p19"/>
          <p:cNvSpPr txBox="1"/>
          <p:nvPr/>
        </p:nvSpPr>
        <p:spPr>
          <a:xfrm>
            <a:off x="1505574" y="3931397"/>
            <a:ext cx="4407153" cy="369291"/>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lgn="ctr">
              <a:buNone/>
              <a:defRPr sz="1800" b="1">
                <a:solidFill>
                  <a:schemeClr val="dk1"/>
                </a:solidFill>
                <a:latin typeface="+mj-lt"/>
                <a:ea typeface="Arial Rounded"/>
                <a:cs typeface="Arial Rounded"/>
              </a:defRPr>
            </a:lvl1pPr>
          </a:lstStyle>
          <a:p>
            <a:r>
              <a:rPr lang="es-ES" dirty="0">
                <a:sym typeface="Arial Rounded"/>
              </a:rPr>
              <a:t>Unidad de medida</a:t>
            </a:r>
            <a:endParaRPr dirty="0"/>
          </a:p>
        </p:txBody>
      </p:sp>
      <p:sp>
        <p:nvSpPr>
          <p:cNvPr id="296" name="Google Shape;296;p19"/>
          <p:cNvSpPr txBox="1"/>
          <p:nvPr/>
        </p:nvSpPr>
        <p:spPr>
          <a:xfrm>
            <a:off x="7025328" y="708363"/>
            <a:ext cx="3513765" cy="40011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lgn="ctr">
              <a:buNone/>
              <a:defRPr sz="1800" b="1">
                <a:solidFill>
                  <a:schemeClr val="dk1"/>
                </a:solidFill>
                <a:latin typeface="+mj-lt"/>
                <a:ea typeface="Arial Rounded"/>
                <a:cs typeface="Arial Rounded"/>
              </a:defRPr>
            </a:lvl1pPr>
          </a:lstStyle>
          <a:p>
            <a:r>
              <a:rPr lang="es-ES">
                <a:sym typeface="Arial Rounded"/>
              </a:rPr>
              <a:t>Descripción de la variable</a:t>
            </a:r>
            <a:endParaRPr/>
          </a:p>
        </p:txBody>
      </p:sp>
      <p:sp>
        <p:nvSpPr>
          <p:cNvPr id="297" name="Google Shape;297;p19"/>
          <p:cNvSpPr txBox="1"/>
          <p:nvPr/>
        </p:nvSpPr>
        <p:spPr>
          <a:xfrm>
            <a:off x="6995455" y="1107063"/>
            <a:ext cx="3543638" cy="49244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dirty="0">
                <a:solidFill>
                  <a:schemeClr val="dk1"/>
                </a:solidFill>
                <a:latin typeface="+mn-lt"/>
                <a:ea typeface="Libre Franklin"/>
                <a:cs typeface="Libre Franklin"/>
                <a:sym typeface="Libre Franklin"/>
              </a:rPr>
              <a:t>E</a:t>
            </a:r>
            <a:r>
              <a:rPr lang="es-ES" sz="1300" b="0" i="0" dirty="0">
                <a:solidFill>
                  <a:schemeClr val="dk1"/>
                </a:solidFill>
                <a:latin typeface="+mn-lt"/>
                <a:ea typeface="Libre Franklin"/>
                <a:cs typeface="Libre Franklin"/>
                <a:sym typeface="Libre Franklin"/>
              </a:rPr>
              <a:t>xpresar a la variable en términos de su significado </a:t>
            </a:r>
            <a:r>
              <a:rPr lang="es-ES" sz="1300" dirty="0">
                <a:solidFill>
                  <a:schemeClr val="dk1"/>
                </a:solidFill>
                <a:latin typeface="+mn-lt"/>
                <a:ea typeface="Libre Franklin"/>
                <a:cs typeface="Libre Franklin"/>
                <a:sym typeface="Libre Franklin"/>
              </a:rPr>
              <a:t>c</a:t>
            </a:r>
            <a:r>
              <a:rPr lang="es-ES" sz="1300" b="0" i="0" dirty="0">
                <a:solidFill>
                  <a:schemeClr val="dk1"/>
                </a:solidFill>
                <a:latin typeface="+mn-lt"/>
                <a:ea typeface="Libre Franklin"/>
                <a:cs typeface="Libre Franklin"/>
                <a:sym typeface="Libre Franklin"/>
              </a:rPr>
              <a:t>onceptual.</a:t>
            </a:r>
            <a:endParaRPr sz="1300" dirty="0">
              <a:solidFill>
                <a:schemeClr val="dk1"/>
              </a:solidFill>
              <a:latin typeface="+mn-lt"/>
              <a:ea typeface="Libre Franklin"/>
              <a:cs typeface="Libre Franklin"/>
              <a:sym typeface="Libre Franklin"/>
            </a:endParaRPr>
          </a:p>
        </p:txBody>
      </p:sp>
      <p:sp>
        <p:nvSpPr>
          <p:cNvPr id="298" name="Google Shape;298;p19"/>
          <p:cNvSpPr txBox="1"/>
          <p:nvPr/>
        </p:nvSpPr>
        <p:spPr>
          <a:xfrm>
            <a:off x="1505574" y="1107063"/>
            <a:ext cx="4498500" cy="18162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400" dirty="0">
                <a:solidFill>
                  <a:schemeClr val="dk1"/>
                </a:solidFill>
                <a:latin typeface="+mn-lt"/>
                <a:ea typeface="Libre Franklin"/>
                <a:cs typeface="Libre Franklin"/>
                <a:sym typeface="Libre Franklin"/>
              </a:rPr>
              <a:t>Integrar la denominación de la variable</a:t>
            </a:r>
            <a:r>
              <a:rPr lang="es-ES" sz="1200" dirty="0">
                <a:solidFill>
                  <a:schemeClr val="dk1"/>
                </a:solidFill>
                <a:latin typeface="+mn-lt"/>
                <a:ea typeface="Libre Franklin"/>
                <a:cs typeface="Libre Franklin"/>
                <a:sym typeface="Libre Franklin"/>
              </a:rPr>
              <a:t>. </a:t>
            </a:r>
            <a:endParaRPr dirty="0">
              <a:latin typeface="+mn-lt"/>
            </a:endParaRPr>
          </a:p>
          <a:p>
            <a:pPr marL="0" marR="0" lvl="0" indent="0" algn="just" rtl="0">
              <a:spcBef>
                <a:spcPts val="0"/>
              </a:spcBef>
              <a:spcAft>
                <a:spcPts val="0"/>
              </a:spcAft>
              <a:buNone/>
            </a:pPr>
            <a:r>
              <a:rPr lang="es-ES" sz="1200" u="sng" dirty="0">
                <a:solidFill>
                  <a:schemeClr val="dk1"/>
                </a:solidFill>
                <a:latin typeface="+mn-lt"/>
                <a:ea typeface="Libre Franklin"/>
                <a:cs typeface="Libre Franklin"/>
                <a:sym typeface="Libre Franklin"/>
              </a:rPr>
              <a:t>Recomendaciones:</a:t>
            </a:r>
            <a:endParaRPr dirty="0">
              <a:latin typeface="+mn-lt"/>
            </a:endParaRPr>
          </a:p>
          <a:p>
            <a:pPr marL="0" marR="0" lvl="0" indent="0" algn="just" rtl="0">
              <a:spcBef>
                <a:spcPts val="0"/>
              </a:spcBef>
              <a:spcAft>
                <a:spcPts val="0"/>
              </a:spcAft>
              <a:buNone/>
            </a:pPr>
            <a:r>
              <a:rPr lang="es-ES" sz="1200" dirty="0">
                <a:solidFill>
                  <a:schemeClr val="dk1"/>
                </a:solidFill>
                <a:latin typeface="+mn-lt"/>
                <a:ea typeface="Libre Franklin"/>
                <a:cs typeface="Libre Franklin"/>
                <a:sym typeface="Libre Franklin"/>
              </a:rPr>
              <a:t> • El nombre expresa la denominación precisa con la que se distingue a la variable, no repite al objetivo.</a:t>
            </a:r>
            <a:endParaRPr dirty="0">
              <a:latin typeface="+mn-lt"/>
            </a:endParaRPr>
          </a:p>
          <a:p>
            <a:pPr marL="0" marR="0" lvl="0" indent="0" algn="just" rtl="0">
              <a:spcBef>
                <a:spcPts val="0"/>
              </a:spcBef>
              <a:spcAft>
                <a:spcPts val="0"/>
              </a:spcAft>
              <a:buNone/>
            </a:pPr>
            <a:r>
              <a:rPr lang="es-ES" sz="1200" dirty="0">
                <a:solidFill>
                  <a:schemeClr val="dk1"/>
                </a:solidFill>
                <a:latin typeface="+mn-lt"/>
                <a:ea typeface="Libre Franklin"/>
                <a:cs typeface="Libre Franklin"/>
                <a:sym typeface="Libre Franklin"/>
              </a:rPr>
              <a:t> • Debe ser claro y entendible en sí mismo, pero</a:t>
            </a:r>
            <a:r>
              <a:rPr lang="es-ES" sz="1200" b="1" dirty="0">
                <a:solidFill>
                  <a:schemeClr val="dk1"/>
                </a:solidFill>
                <a:latin typeface="+mn-lt"/>
                <a:ea typeface="Libre Franklin"/>
                <a:cs typeface="Libre Franklin"/>
                <a:sym typeface="Libre Franklin"/>
              </a:rPr>
              <a:t> </a:t>
            </a:r>
            <a:r>
              <a:rPr lang="es-ES" sz="1200" b="1" dirty="0">
                <a:solidFill>
                  <a:schemeClr val="dk1"/>
                </a:solidFill>
                <a:latin typeface="Libre Franklin"/>
                <a:ea typeface="Libre Franklin"/>
                <a:cs typeface="Libre Franklin"/>
                <a:sym typeface="Libre Franklin"/>
              </a:rPr>
              <a:t>no presentarse como definición.</a:t>
            </a:r>
            <a:endParaRPr dirty="0"/>
          </a:p>
          <a:p>
            <a:pPr marL="0" marR="0" lvl="0" indent="0" algn="just" rtl="0">
              <a:spcBef>
                <a:spcPts val="0"/>
              </a:spcBef>
              <a:spcAft>
                <a:spcPts val="0"/>
              </a:spcAft>
              <a:buNone/>
            </a:pPr>
            <a:r>
              <a:rPr lang="es-ES" sz="1200" dirty="0">
                <a:solidFill>
                  <a:schemeClr val="dk1"/>
                </a:solidFill>
                <a:latin typeface="Libre Franklin"/>
                <a:ea typeface="Libre Franklin"/>
                <a:cs typeface="Libre Franklin"/>
                <a:sym typeface="Libre Franklin"/>
              </a:rPr>
              <a:t> </a:t>
            </a:r>
            <a:r>
              <a:rPr lang="es-ES" sz="1200" dirty="0">
                <a:solidFill>
                  <a:schemeClr val="dk1"/>
                </a:solidFill>
                <a:latin typeface="+mn-lt"/>
                <a:ea typeface="Libre Franklin"/>
                <a:cs typeface="Libre Franklin"/>
                <a:sym typeface="Libre Franklin"/>
              </a:rPr>
              <a:t>• No contiene el método de cálculo, pero debe ser consistente con el mismo. </a:t>
            </a:r>
            <a:endParaRPr dirty="0">
              <a:latin typeface="+mn-lt"/>
            </a:endParaRPr>
          </a:p>
          <a:p>
            <a:pPr marL="0" marR="0" lvl="0" indent="0" algn="just" rtl="0">
              <a:spcBef>
                <a:spcPts val="0"/>
              </a:spcBef>
              <a:spcAft>
                <a:spcPts val="0"/>
              </a:spcAft>
              <a:buNone/>
            </a:pPr>
            <a:endParaRPr dirty="0"/>
          </a:p>
        </p:txBody>
      </p:sp>
      <p:sp>
        <p:nvSpPr>
          <p:cNvPr id="299" name="Google Shape;299;p19"/>
          <p:cNvSpPr txBox="1"/>
          <p:nvPr/>
        </p:nvSpPr>
        <p:spPr>
          <a:xfrm>
            <a:off x="1508111" y="708363"/>
            <a:ext cx="4409689" cy="40011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lgn="ctr">
              <a:buNone/>
              <a:defRPr sz="1800" b="1">
                <a:solidFill>
                  <a:schemeClr val="dk1"/>
                </a:solidFill>
                <a:latin typeface="+mj-lt"/>
                <a:ea typeface="Arial Rounded"/>
                <a:cs typeface="Arial Rounded"/>
              </a:defRPr>
            </a:lvl1pPr>
          </a:lstStyle>
          <a:p>
            <a:r>
              <a:rPr lang="es-ES">
                <a:sym typeface="Arial Rounded"/>
              </a:rPr>
              <a:t>Nombre</a:t>
            </a:r>
            <a:endParaRPr/>
          </a:p>
        </p:txBody>
      </p:sp>
      <p:sp>
        <p:nvSpPr>
          <p:cNvPr id="300" name="Google Shape;300;p19"/>
          <p:cNvSpPr txBox="1"/>
          <p:nvPr/>
        </p:nvSpPr>
        <p:spPr>
          <a:xfrm>
            <a:off x="1503027" y="4349545"/>
            <a:ext cx="4409700" cy="492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dirty="0">
                <a:solidFill>
                  <a:schemeClr val="dk1"/>
                </a:solidFill>
                <a:latin typeface="+mn-lt"/>
                <a:ea typeface="Libre Franklin"/>
                <a:cs typeface="Libre Franklin"/>
                <a:sym typeface="Libre Franklin"/>
              </a:rPr>
              <a:t>Indicar lo que se está midiendo (reuniones, convenios, ferias </a:t>
            </a:r>
            <a:r>
              <a:rPr lang="es-ES" sz="1300" dirty="0" err="1">
                <a:solidFill>
                  <a:schemeClr val="dk1"/>
                </a:solidFill>
                <a:latin typeface="+mn-lt"/>
                <a:ea typeface="Libre Franklin"/>
                <a:cs typeface="Libre Franklin"/>
                <a:sym typeface="Libre Franklin"/>
              </a:rPr>
              <a:t>etc</a:t>
            </a:r>
            <a:r>
              <a:rPr lang="es-ES" sz="1300" dirty="0">
                <a:solidFill>
                  <a:schemeClr val="dk1"/>
                </a:solidFill>
                <a:latin typeface="+mn-lt"/>
                <a:ea typeface="Libre Franklin"/>
                <a:cs typeface="Libre Franklin"/>
                <a:sym typeface="Libre Franklin"/>
              </a:rPr>
              <a:t>). </a:t>
            </a:r>
            <a:endParaRPr sz="1300" dirty="0">
              <a:solidFill>
                <a:schemeClr val="dk1"/>
              </a:solidFill>
              <a:latin typeface="+mn-lt"/>
              <a:ea typeface="Libre Franklin"/>
              <a:cs typeface="Libre Franklin"/>
              <a:sym typeface="Libre Franklin"/>
            </a:endParaRPr>
          </a:p>
        </p:txBody>
      </p:sp>
      <p:sp>
        <p:nvSpPr>
          <p:cNvPr id="301" name="Google Shape;301;p19"/>
          <p:cNvSpPr txBox="1"/>
          <p:nvPr/>
        </p:nvSpPr>
        <p:spPr>
          <a:xfrm>
            <a:off x="7025328" y="1794201"/>
            <a:ext cx="3513765" cy="369291"/>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lgn="ctr">
              <a:buNone/>
              <a:defRPr sz="1800" b="1">
                <a:solidFill>
                  <a:schemeClr val="dk1"/>
                </a:solidFill>
                <a:latin typeface="+mj-lt"/>
                <a:ea typeface="Arial Rounded"/>
                <a:cs typeface="Arial Rounded"/>
              </a:defRPr>
            </a:lvl1pPr>
          </a:lstStyle>
          <a:p>
            <a:r>
              <a:rPr lang="es-ES" dirty="0">
                <a:sym typeface="Arial Rounded"/>
              </a:rPr>
              <a:t>Medios de Verificación</a:t>
            </a:r>
            <a:endParaRPr dirty="0"/>
          </a:p>
        </p:txBody>
      </p:sp>
      <p:sp>
        <p:nvSpPr>
          <p:cNvPr id="302" name="Google Shape;302;p19"/>
          <p:cNvSpPr txBox="1"/>
          <p:nvPr/>
        </p:nvSpPr>
        <p:spPr>
          <a:xfrm>
            <a:off x="1503039" y="4907600"/>
            <a:ext cx="4409688" cy="369332"/>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lgn="ctr">
              <a:buNone/>
              <a:defRPr sz="1800" b="1">
                <a:solidFill>
                  <a:schemeClr val="dk1"/>
                </a:solidFill>
                <a:latin typeface="+mj-lt"/>
                <a:ea typeface="Arial Rounded"/>
                <a:cs typeface="Arial Rounded"/>
              </a:defRPr>
            </a:lvl1pPr>
          </a:lstStyle>
          <a:p>
            <a:r>
              <a:rPr lang="es-ES" dirty="0">
                <a:sym typeface="Arial Rounded"/>
              </a:rPr>
              <a:t>Frecuencia</a:t>
            </a:r>
            <a:endParaRPr dirty="0">
              <a:sym typeface="Arial Rounded"/>
            </a:endParaRPr>
          </a:p>
        </p:txBody>
      </p:sp>
      <p:sp>
        <p:nvSpPr>
          <p:cNvPr id="303" name="Google Shape;303;p19"/>
          <p:cNvSpPr txBox="1"/>
          <p:nvPr/>
        </p:nvSpPr>
        <p:spPr>
          <a:xfrm>
            <a:off x="1503027" y="5258494"/>
            <a:ext cx="4407154" cy="49244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dirty="0">
                <a:solidFill>
                  <a:schemeClr val="dk1"/>
                </a:solidFill>
                <a:latin typeface="+mn-lt"/>
                <a:ea typeface="Libre Franklin"/>
                <a:cs typeface="Libre Franklin"/>
                <a:sym typeface="Libre Franklin"/>
              </a:rPr>
              <a:t>Indicar el periodo de tiempo en el cual se calcula la variable (bianual, anual, semestral, trimestral, mensual, etc.).</a:t>
            </a:r>
            <a:endParaRPr dirty="0">
              <a:latin typeface="+mn-lt"/>
            </a:endParaRPr>
          </a:p>
        </p:txBody>
      </p:sp>
      <p:sp>
        <p:nvSpPr>
          <p:cNvPr id="304" name="Google Shape;304;p19"/>
          <p:cNvSpPr txBox="1"/>
          <p:nvPr/>
        </p:nvSpPr>
        <p:spPr>
          <a:xfrm>
            <a:off x="6995455" y="2194986"/>
            <a:ext cx="3543600" cy="209284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dirty="0">
                <a:solidFill>
                  <a:schemeClr val="dk1"/>
                </a:solidFill>
                <a:latin typeface="+mn-lt"/>
                <a:ea typeface="Libre Franklin"/>
                <a:cs typeface="Libre Franklin"/>
                <a:sym typeface="Libre Franklin"/>
              </a:rPr>
              <a:t>Indicar las fuentes de información que se utilizarán para medir los indicadores y para verificar que los objetivos del programa se lograron.                                                                                  Se debe de indicar donde se encuentran físicamente los expedientes y la liga electrónica de consulta de información. </a:t>
            </a:r>
            <a:r>
              <a:rPr lang="es-ES" sz="1300" b="1" dirty="0">
                <a:solidFill>
                  <a:schemeClr val="dk1"/>
                </a:solidFill>
                <a:latin typeface="+mn-lt"/>
                <a:ea typeface="Libre Franklin"/>
                <a:cs typeface="Libre Franklin"/>
                <a:sym typeface="Libre Franklin"/>
              </a:rPr>
              <a:t>Ejemplo: </a:t>
            </a:r>
            <a:r>
              <a:rPr lang="es-ES" sz="1300" u="sng" dirty="0">
                <a:solidFill>
                  <a:schemeClr val="dk1"/>
                </a:solidFill>
                <a:latin typeface="+mn-lt"/>
                <a:ea typeface="Libre Franklin"/>
                <a:cs typeface="Libre Franklin"/>
                <a:sym typeface="Libre Franklin"/>
              </a:rPr>
              <a:t>Archivo y expediente de Dirección de Planeación Educativa, COBAEM, 2021 http://www.cobamich.edu.mx</a:t>
            </a:r>
            <a:endParaRPr sz="1300" u="sng" dirty="0">
              <a:solidFill>
                <a:schemeClr val="dk1"/>
              </a:solidFill>
              <a:latin typeface="+mn-lt"/>
              <a:ea typeface="Libre Franklin"/>
              <a:cs typeface="Libre Franklin"/>
              <a:sym typeface="Libre Franklin"/>
            </a:endParaRPr>
          </a:p>
        </p:txBody>
      </p:sp>
      <p:sp>
        <p:nvSpPr>
          <p:cNvPr id="305" name="Google Shape;305;p19"/>
          <p:cNvSpPr txBox="1"/>
          <p:nvPr/>
        </p:nvSpPr>
        <p:spPr>
          <a:xfrm>
            <a:off x="7025328" y="4356094"/>
            <a:ext cx="3543639" cy="369332"/>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b="1" dirty="0">
                <a:solidFill>
                  <a:schemeClr val="dk1"/>
                </a:solidFill>
                <a:latin typeface="+mj-lt"/>
                <a:sym typeface="Arial Rounded"/>
              </a:rPr>
              <a:t>Desagregación</a:t>
            </a:r>
            <a:r>
              <a:rPr lang="es-ES" sz="1800" b="1" dirty="0">
                <a:solidFill>
                  <a:schemeClr val="dk1"/>
                </a:solidFill>
                <a:latin typeface="Arial Rounded"/>
                <a:ea typeface="Arial Rounded"/>
                <a:cs typeface="Arial Rounded"/>
                <a:sym typeface="Arial Rounded"/>
              </a:rPr>
              <a:t> geográfica</a:t>
            </a:r>
            <a:endParaRPr sz="1800" b="1" dirty="0">
              <a:solidFill>
                <a:schemeClr val="dk1"/>
              </a:solidFill>
              <a:latin typeface="Arial Rounded"/>
              <a:ea typeface="Arial Rounded"/>
              <a:cs typeface="Arial Rounded"/>
              <a:sym typeface="Arial Rounded"/>
            </a:endParaRPr>
          </a:p>
        </p:txBody>
      </p:sp>
      <p:sp>
        <p:nvSpPr>
          <p:cNvPr id="306" name="Google Shape;306;p19"/>
          <p:cNvSpPr txBox="1"/>
          <p:nvPr/>
        </p:nvSpPr>
        <p:spPr>
          <a:xfrm>
            <a:off x="7010410" y="4734314"/>
            <a:ext cx="3543600" cy="6927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dirty="0">
                <a:solidFill>
                  <a:schemeClr val="dk1"/>
                </a:solidFill>
                <a:latin typeface="+mn-lt"/>
                <a:ea typeface="Libre Franklin"/>
                <a:cs typeface="Libre Franklin"/>
                <a:sym typeface="Libre Franklin"/>
              </a:rPr>
              <a:t>Ingresar el nivel territorial para los que está disponible la variable: nacional, regional, estatal, municipal o institucional.</a:t>
            </a:r>
            <a:endParaRPr sz="1300" dirty="0">
              <a:solidFill>
                <a:schemeClr val="dk1"/>
              </a:solidFill>
              <a:latin typeface="+mn-lt"/>
              <a:ea typeface="Libre Franklin"/>
              <a:cs typeface="Libre Franklin"/>
              <a:sym typeface="Libre Franklin"/>
            </a:endParaRPr>
          </a:p>
        </p:txBody>
      </p:sp>
      <p:sp>
        <p:nvSpPr>
          <p:cNvPr id="2" name="Google Shape;295;p19">
            <a:extLst>
              <a:ext uri="{FF2B5EF4-FFF2-40B4-BE49-F238E27FC236}">
                <a16:creationId xmlns:a16="http://schemas.microsoft.com/office/drawing/2014/main" xmlns="" id="{826BE8E9-1E02-6378-5090-A6D1CAF5AFE3}"/>
              </a:ext>
            </a:extLst>
          </p:cNvPr>
          <p:cNvSpPr txBox="1"/>
          <p:nvPr/>
        </p:nvSpPr>
        <p:spPr>
          <a:xfrm>
            <a:off x="1508109" y="2656422"/>
            <a:ext cx="4407153" cy="369291"/>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lgn="ctr">
              <a:buNone/>
              <a:defRPr sz="1800" b="1">
                <a:solidFill>
                  <a:schemeClr val="dk1"/>
                </a:solidFill>
                <a:latin typeface="+mj-lt"/>
                <a:ea typeface="Arial Rounded"/>
                <a:cs typeface="Arial Rounded"/>
              </a:defRPr>
            </a:lvl1pPr>
          </a:lstStyle>
          <a:p>
            <a:r>
              <a:rPr lang="es-ES" dirty="0">
                <a:sym typeface="Arial Rounded"/>
              </a:rPr>
              <a:t>Valor</a:t>
            </a:r>
            <a:endParaRPr dirty="0"/>
          </a:p>
        </p:txBody>
      </p:sp>
      <p:sp>
        <p:nvSpPr>
          <p:cNvPr id="3" name="Google Shape;300;p19">
            <a:extLst>
              <a:ext uri="{FF2B5EF4-FFF2-40B4-BE49-F238E27FC236}">
                <a16:creationId xmlns:a16="http://schemas.microsoft.com/office/drawing/2014/main" xmlns="" id="{042A81EF-4335-73FD-BA34-B48FF30BE297}"/>
              </a:ext>
            </a:extLst>
          </p:cNvPr>
          <p:cNvSpPr txBox="1"/>
          <p:nvPr/>
        </p:nvSpPr>
        <p:spPr>
          <a:xfrm>
            <a:off x="1505574" y="3044913"/>
            <a:ext cx="4409700" cy="669374"/>
          </a:xfrm>
          <a:prstGeom prst="rect">
            <a:avLst/>
          </a:prstGeom>
          <a:noFill/>
          <a:ln>
            <a:noFill/>
          </a:ln>
        </p:spPr>
        <p:txBody>
          <a:bodyPr spcFirstLastPara="1" wrap="square" lIns="91425" tIns="45700" rIns="91425" bIns="45700" anchor="t" anchorCtr="0">
            <a:spAutoFit/>
          </a:bodyPr>
          <a:lstStyle/>
          <a:p>
            <a:pPr algn="just"/>
            <a:r>
              <a:rPr lang="es-ES" sz="1250" b="1" dirty="0">
                <a:solidFill>
                  <a:schemeClr val="dk1"/>
                </a:solidFill>
                <a:latin typeface="Libre Franklin"/>
                <a:sym typeface="Libre Franklin"/>
              </a:rPr>
              <a:t>Indicar el valor de la variable que se espera tener a finales del primer trimestre del ejercicio fiscal que va iniciar.</a:t>
            </a:r>
            <a:endParaRPr sz="1250" b="1" dirty="0">
              <a:solidFill>
                <a:schemeClr val="dk1"/>
              </a:solidFill>
              <a:latin typeface="Libre Franklin"/>
              <a:sym typeface="Libre Frankli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3" name="Google Shape;103;p2"/>
          <p:cNvSpPr txBox="1">
            <a:spLocks noGrp="1"/>
          </p:cNvSpPr>
          <p:nvPr>
            <p:ph type="title"/>
          </p:nvPr>
        </p:nvSpPr>
        <p:spPr>
          <a:xfrm>
            <a:off x="3382489" y="779890"/>
            <a:ext cx="6986000" cy="1122400"/>
          </a:xfrm>
          <a:prstGeom prst="rect">
            <a:avLst/>
          </a:prstGeom>
          <a:noFill/>
          <a:ln>
            <a:noFill/>
          </a:ln>
        </p:spPr>
        <p:txBody>
          <a:bodyPr spcFirstLastPara="1" wrap="square" lIns="91425" tIns="45700" rIns="91425" bIns="45700" anchor="t" anchorCtr="0">
            <a:normAutofit/>
          </a:bodyPr>
          <a:lstStyle/>
          <a:p>
            <a:pPr marL="0" lvl="0" indent="0" algn="ctr" rtl="0">
              <a:lnSpc>
                <a:spcPct val="89000"/>
              </a:lnSpc>
              <a:spcBef>
                <a:spcPts val="0"/>
              </a:spcBef>
              <a:spcAft>
                <a:spcPts val="0"/>
              </a:spcAft>
              <a:buClr>
                <a:schemeClr val="dk2"/>
              </a:buClr>
              <a:buSzPts val="3200"/>
              <a:buFont typeface="Libre Franklin"/>
              <a:buNone/>
            </a:pPr>
            <a:r>
              <a:rPr lang="es-ES" sz="2900" dirty="0">
                <a:latin typeface="+mj-lt"/>
              </a:rPr>
              <a:t>DATOS DE IDENTIFICACIÓN DEL PROGRAMA PRESUPUESTARIO</a:t>
            </a:r>
            <a:endParaRPr sz="2900" dirty="0">
              <a:latin typeface="+mj-lt"/>
            </a:endParaRPr>
          </a:p>
        </p:txBody>
      </p:sp>
      <p:pic>
        <p:nvPicPr>
          <p:cNvPr id="104" name="Google Shape;104;p2" descr="El número uno dentro de un círculo | Icono Gratis"/>
          <p:cNvPicPr preferRelativeResize="0"/>
          <p:nvPr/>
        </p:nvPicPr>
        <p:blipFill rotWithShape="1">
          <a:blip r:embed="rId3">
            <a:alphaModFix/>
          </a:blip>
          <a:srcRect/>
          <a:stretch/>
        </p:blipFill>
        <p:spPr>
          <a:xfrm>
            <a:off x="2058420" y="944782"/>
            <a:ext cx="544580" cy="544580"/>
          </a:xfrm>
          <a:prstGeom prst="rect">
            <a:avLst/>
          </a:prstGeom>
          <a:noFill/>
          <a:ln>
            <a:noFill/>
          </a:ln>
        </p:spPr>
      </p:pic>
      <p:pic>
        <p:nvPicPr>
          <p:cNvPr id="105" name="Google Shape;105;p2"/>
          <p:cNvPicPr preferRelativeResize="0"/>
          <p:nvPr/>
        </p:nvPicPr>
        <p:blipFill rotWithShape="1">
          <a:blip r:embed="rId4">
            <a:alphaModFix/>
          </a:blip>
          <a:srcRect/>
          <a:stretch/>
        </p:blipFill>
        <p:spPr>
          <a:xfrm>
            <a:off x="792571" y="2067182"/>
            <a:ext cx="10998929" cy="2539977"/>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3" name="Google Shape;313;p20"/>
          <p:cNvSpPr txBox="1"/>
          <p:nvPr/>
        </p:nvSpPr>
        <p:spPr>
          <a:xfrm>
            <a:off x="1800647" y="785908"/>
            <a:ext cx="3354062" cy="646331"/>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lgn="ctr">
              <a:buNone/>
              <a:defRPr sz="1800" b="1">
                <a:solidFill>
                  <a:schemeClr val="dk1"/>
                </a:solidFill>
                <a:latin typeface="+mj-lt"/>
                <a:ea typeface="Arial Rounded"/>
                <a:cs typeface="Arial Rounded"/>
              </a:defRPr>
            </a:lvl1pPr>
          </a:lstStyle>
          <a:p>
            <a:r>
              <a:rPr lang="es-ES" dirty="0">
                <a:sym typeface="Arial Rounded"/>
              </a:rPr>
              <a:t>Método de recopilación de datos</a:t>
            </a:r>
            <a:endParaRPr dirty="0">
              <a:sym typeface="Arial Rounded"/>
            </a:endParaRPr>
          </a:p>
        </p:txBody>
      </p:sp>
      <p:sp>
        <p:nvSpPr>
          <p:cNvPr id="314" name="Google Shape;314;p20"/>
          <p:cNvSpPr txBox="1"/>
          <p:nvPr/>
        </p:nvSpPr>
        <p:spPr>
          <a:xfrm>
            <a:off x="1800647" y="1565992"/>
            <a:ext cx="3341588" cy="147728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500" dirty="0">
                <a:solidFill>
                  <a:schemeClr val="dk1"/>
                </a:solidFill>
                <a:latin typeface="+mn-lt"/>
                <a:ea typeface="Libre Franklin"/>
                <a:cs typeface="Libre Franklin"/>
                <a:sym typeface="Libre Franklin"/>
              </a:rPr>
              <a:t>Indicar el método estadístico de recolección de datos.</a:t>
            </a:r>
          </a:p>
          <a:p>
            <a:pPr marL="0" marR="0" lvl="0" indent="0" algn="just" rtl="0">
              <a:spcBef>
                <a:spcPts val="0"/>
              </a:spcBef>
              <a:spcAft>
                <a:spcPts val="0"/>
              </a:spcAft>
              <a:buNone/>
            </a:pPr>
            <a:endParaRPr lang="es-ES" sz="1500" dirty="0">
              <a:solidFill>
                <a:schemeClr val="dk1"/>
              </a:solidFill>
              <a:latin typeface="+mn-lt"/>
              <a:ea typeface="Libre Franklin"/>
              <a:cs typeface="Libre Franklin"/>
              <a:sym typeface="Libre Franklin"/>
            </a:endParaRPr>
          </a:p>
          <a:p>
            <a:pPr marL="0" marR="0" lvl="0" indent="0" algn="just" rtl="0">
              <a:spcBef>
                <a:spcPts val="0"/>
              </a:spcBef>
              <a:spcAft>
                <a:spcPts val="0"/>
              </a:spcAft>
              <a:buNone/>
            </a:pPr>
            <a:r>
              <a:rPr lang="es-ES" sz="1500" i="1" dirty="0">
                <a:solidFill>
                  <a:schemeClr val="dk1"/>
                </a:solidFill>
                <a:latin typeface="+mn-lt"/>
                <a:ea typeface="Libre Franklin"/>
                <a:cs typeface="Libre Franklin"/>
                <a:sym typeface="Libre Franklin"/>
              </a:rPr>
              <a:t>Ejemplo: Encuestas, Entrevistas, Muestreo, Observación. Revisión de documentos etc</a:t>
            </a:r>
            <a:r>
              <a:rPr lang="es-ES" sz="1500" dirty="0">
                <a:solidFill>
                  <a:schemeClr val="dk1"/>
                </a:solidFill>
                <a:latin typeface="+mn-lt"/>
                <a:ea typeface="Libre Franklin"/>
                <a:cs typeface="Libre Franklin"/>
                <a:sym typeface="Libre Franklin"/>
              </a:rPr>
              <a:t>.</a:t>
            </a:r>
            <a:endParaRPr sz="1500" i="1" dirty="0">
              <a:solidFill>
                <a:schemeClr val="dk1"/>
              </a:solidFill>
              <a:latin typeface="+mn-lt"/>
              <a:ea typeface="Libre Franklin"/>
              <a:cs typeface="Libre Franklin"/>
              <a:sym typeface="Libre Franklin"/>
            </a:endParaRPr>
          </a:p>
        </p:txBody>
      </p:sp>
      <p:sp>
        <p:nvSpPr>
          <p:cNvPr id="315" name="Google Shape;315;p20"/>
          <p:cNvSpPr txBox="1"/>
          <p:nvPr/>
        </p:nvSpPr>
        <p:spPr>
          <a:xfrm>
            <a:off x="6667705" y="785908"/>
            <a:ext cx="3354062" cy="646331"/>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lgn="ctr">
              <a:buNone/>
              <a:defRPr sz="1800" b="1">
                <a:solidFill>
                  <a:schemeClr val="dk1"/>
                </a:solidFill>
                <a:latin typeface="+mj-lt"/>
                <a:ea typeface="Arial Rounded"/>
                <a:cs typeface="Arial Rounded"/>
              </a:defRPr>
            </a:lvl1pPr>
          </a:lstStyle>
          <a:p>
            <a:r>
              <a:rPr lang="es-ES" dirty="0">
                <a:sym typeface="Arial Rounded"/>
              </a:rPr>
              <a:t>Fecha de disponibilidad de la información</a:t>
            </a:r>
            <a:endParaRPr dirty="0">
              <a:sym typeface="Arial Rounded"/>
            </a:endParaRPr>
          </a:p>
        </p:txBody>
      </p:sp>
      <p:sp>
        <p:nvSpPr>
          <p:cNvPr id="316" name="Google Shape;316;p20"/>
          <p:cNvSpPr txBox="1"/>
          <p:nvPr/>
        </p:nvSpPr>
        <p:spPr>
          <a:xfrm>
            <a:off x="6667705" y="1473926"/>
            <a:ext cx="3341588" cy="78483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500" dirty="0">
                <a:solidFill>
                  <a:schemeClr val="dk1"/>
                </a:solidFill>
                <a:latin typeface="+mn-lt"/>
                <a:ea typeface="Libre Franklin"/>
                <a:cs typeface="Libre Franklin"/>
                <a:sym typeface="Libre Franklin"/>
              </a:rPr>
              <a:t>Indicar el momento en que la información puede ser consultada por los usuarios.</a:t>
            </a:r>
            <a:endParaRPr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2" name="Google Shape;112;p3"/>
          <p:cNvSpPr txBox="1">
            <a:spLocks noGrp="1"/>
          </p:cNvSpPr>
          <p:nvPr>
            <p:ph type="title"/>
          </p:nvPr>
        </p:nvSpPr>
        <p:spPr>
          <a:xfrm>
            <a:off x="2602999" y="687133"/>
            <a:ext cx="7380450" cy="830851"/>
          </a:xfrm>
          <a:prstGeom prst="rect">
            <a:avLst/>
          </a:prstGeom>
          <a:noFill/>
          <a:ln>
            <a:noFill/>
          </a:ln>
        </p:spPr>
        <p:txBody>
          <a:bodyPr spcFirstLastPara="1" wrap="square" lIns="91425" tIns="45700" rIns="91425" bIns="45700" anchor="t" anchorCtr="0">
            <a:normAutofit fontScale="90000"/>
          </a:bodyPr>
          <a:lstStyle/>
          <a:p>
            <a:pPr algn="ctr">
              <a:buSzPts val="3200"/>
            </a:pPr>
            <a:r>
              <a:rPr lang="es-ES" sz="3200" dirty="0">
                <a:latin typeface="+mj-lt"/>
              </a:rPr>
              <a:t>DATOS DE IDENTIFICACIÓN DEL PROGRAMA PRESUPUESTARIO</a:t>
            </a:r>
            <a:endParaRPr sz="3200" dirty="0">
              <a:latin typeface="+mj-lt"/>
            </a:endParaRPr>
          </a:p>
        </p:txBody>
      </p:sp>
      <p:pic>
        <p:nvPicPr>
          <p:cNvPr id="114" name="Google Shape;114;p3"/>
          <p:cNvPicPr preferRelativeResize="0"/>
          <p:nvPr/>
        </p:nvPicPr>
        <p:blipFill rotWithShape="1">
          <a:blip r:embed="rId3">
            <a:alphaModFix/>
          </a:blip>
          <a:srcRect/>
          <a:stretch/>
        </p:blipFill>
        <p:spPr>
          <a:xfrm>
            <a:off x="2333348" y="978682"/>
            <a:ext cx="539302" cy="539302"/>
          </a:xfrm>
          <a:prstGeom prst="rect">
            <a:avLst/>
          </a:prstGeom>
          <a:noFill/>
          <a:ln>
            <a:noFill/>
          </a:ln>
        </p:spPr>
      </p:pic>
      <p:pic>
        <p:nvPicPr>
          <p:cNvPr id="3" name="Imagen 2">
            <a:extLst>
              <a:ext uri="{FF2B5EF4-FFF2-40B4-BE49-F238E27FC236}">
                <a16:creationId xmlns:a16="http://schemas.microsoft.com/office/drawing/2014/main" xmlns="" id="{B393CE17-22D5-9C7E-B518-C313D3A120D2}"/>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642232" y="1948877"/>
            <a:ext cx="11270663" cy="257050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2" name="Google Shape;122;p4" descr="Etiquetas de números de círculo negro &amp;quot;2&amp;quot; - 1 &amp;quot; para $14.00 En línea | La  Empresa de Embalaje"/>
          <p:cNvSpPr/>
          <p:nvPr/>
        </p:nvSpPr>
        <p:spPr>
          <a:xfrm>
            <a:off x="5943600" y="3276600"/>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Libre Franklin"/>
              <a:ea typeface="Libre Franklin"/>
              <a:cs typeface="Libre Franklin"/>
              <a:sym typeface="Libre Franklin"/>
            </a:endParaRPr>
          </a:p>
        </p:txBody>
      </p:sp>
      <p:sp>
        <p:nvSpPr>
          <p:cNvPr id="123" name="Google Shape;123;p4"/>
          <p:cNvSpPr txBox="1"/>
          <p:nvPr/>
        </p:nvSpPr>
        <p:spPr>
          <a:xfrm>
            <a:off x="1621943" y="834397"/>
            <a:ext cx="2729948" cy="369332"/>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b="1" dirty="0">
                <a:solidFill>
                  <a:schemeClr val="dk1"/>
                </a:solidFill>
                <a:latin typeface="+mj-lt"/>
                <a:ea typeface="Arial Rounded"/>
                <a:cs typeface="Arial Rounded"/>
                <a:sym typeface="Arial Rounded"/>
              </a:rPr>
              <a:t>Nombre del Indicador</a:t>
            </a:r>
            <a:endParaRPr sz="1800" b="1" dirty="0">
              <a:solidFill>
                <a:schemeClr val="dk1"/>
              </a:solidFill>
              <a:latin typeface="+mj-lt"/>
              <a:ea typeface="Arial Rounded"/>
              <a:cs typeface="Arial Rounded"/>
              <a:sym typeface="Arial Rounded"/>
            </a:endParaRPr>
          </a:p>
        </p:txBody>
      </p:sp>
      <p:sp>
        <p:nvSpPr>
          <p:cNvPr id="124" name="Google Shape;124;p4"/>
          <p:cNvSpPr txBox="1"/>
          <p:nvPr/>
        </p:nvSpPr>
        <p:spPr>
          <a:xfrm>
            <a:off x="6878599" y="884392"/>
            <a:ext cx="3691458" cy="369332"/>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b="1">
                <a:solidFill>
                  <a:schemeClr val="dk1"/>
                </a:solidFill>
                <a:latin typeface="+mj-lt"/>
                <a:ea typeface="Arial Rounded"/>
                <a:cs typeface="Arial Rounded"/>
                <a:sym typeface="Arial Rounded"/>
              </a:rPr>
              <a:t>Identificación del Indicador</a:t>
            </a:r>
            <a:endParaRPr sz="1800" b="1">
              <a:solidFill>
                <a:schemeClr val="dk1"/>
              </a:solidFill>
              <a:latin typeface="+mj-lt"/>
              <a:ea typeface="Arial Rounded"/>
              <a:cs typeface="Arial Rounded"/>
              <a:sym typeface="Arial Rounded"/>
            </a:endParaRPr>
          </a:p>
        </p:txBody>
      </p:sp>
      <p:sp>
        <p:nvSpPr>
          <p:cNvPr id="125" name="Google Shape;125;p4"/>
          <p:cNvSpPr txBox="1"/>
          <p:nvPr/>
        </p:nvSpPr>
        <p:spPr>
          <a:xfrm>
            <a:off x="6878598" y="1367981"/>
            <a:ext cx="3691500" cy="6927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dirty="0">
                <a:solidFill>
                  <a:schemeClr val="dk1"/>
                </a:solidFill>
                <a:latin typeface="+mn-lt"/>
                <a:ea typeface="Libre Franklin"/>
                <a:cs typeface="Libre Franklin"/>
                <a:sym typeface="Libre Franklin"/>
              </a:rPr>
              <a:t>Seleccionar el nivel del Indicador en la MIR.              Fin, Propósito, Componente o Actividad, según corresponda.</a:t>
            </a:r>
            <a:endParaRPr sz="1300" dirty="0">
              <a:solidFill>
                <a:schemeClr val="dk1"/>
              </a:solidFill>
              <a:latin typeface="+mn-lt"/>
              <a:ea typeface="Libre Franklin"/>
              <a:cs typeface="Libre Franklin"/>
              <a:sym typeface="Libre Franklin"/>
            </a:endParaRPr>
          </a:p>
        </p:txBody>
      </p:sp>
      <p:sp>
        <p:nvSpPr>
          <p:cNvPr id="126" name="Google Shape;126;p4"/>
          <p:cNvSpPr txBox="1"/>
          <p:nvPr/>
        </p:nvSpPr>
        <p:spPr>
          <a:xfrm>
            <a:off x="1621943" y="3714974"/>
            <a:ext cx="2729948" cy="369332"/>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b="1">
                <a:solidFill>
                  <a:schemeClr val="dk1"/>
                </a:solidFill>
                <a:latin typeface="+mj-lt"/>
                <a:ea typeface="Arial Rounded"/>
                <a:cs typeface="Arial Rounded"/>
                <a:sym typeface="Arial Rounded"/>
              </a:rPr>
              <a:t>Dimensión a medir</a:t>
            </a:r>
            <a:endParaRPr sz="1800" b="1">
              <a:solidFill>
                <a:schemeClr val="dk1"/>
              </a:solidFill>
              <a:latin typeface="+mj-lt"/>
              <a:ea typeface="Arial Rounded"/>
              <a:cs typeface="Arial Rounded"/>
              <a:sym typeface="Arial Rounded"/>
            </a:endParaRPr>
          </a:p>
        </p:txBody>
      </p:sp>
      <p:sp>
        <p:nvSpPr>
          <p:cNvPr id="127" name="Google Shape;127;p4"/>
          <p:cNvSpPr txBox="1"/>
          <p:nvPr/>
        </p:nvSpPr>
        <p:spPr>
          <a:xfrm>
            <a:off x="1621942" y="4130777"/>
            <a:ext cx="4321657" cy="189278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b="1" dirty="0">
                <a:solidFill>
                  <a:schemeClr val="dk1"/>
                </a:solidFill>
                <a:latin typeface="+mn-lt"/>
                <a:ea typeface="Libre Franklin"/>
                <a:cs typeface="Libre Franklin"/>
                <a:sym typeface="Libre Franklin"/>
              </a:rPr>
              <a:t>Seleccionar una de las opciones:    </a:t>
            </a:r>
            <a:endParaRPr dirty="0">
              <a:latin typeface="+mn-lt"/>
            </a:endParaRPr>
          </a:p>
          <a:p>
            <a:pPr marL="0" marR="0" lvl="0" indent="0" algn="just" rtl="0">
              <a:spcBef>
                <a:spcPts val="0"/>
              </a:spcBef>
              <a:spcAft>
                <a:spcPts val="0"/>
              </a:spcAft>
              <a:buNone/>
            </a:pPr>
            <a:r>
              <a:rPr lang="es-ES" sz="1300" b="1" dirty="0">
                <a:solidFill>
                  <a:schemeClr val="dk1"/>
                </a:solidFill>
                <a:latin typeface="+mn-lt"/>
                <a:ea typeface="Libre Franklin"/>
                <a:cs typeface="Libre Franklin"/>
                <a:sym typeface="Libre Franklin"/>
              </a:rPr>
              <a:t>Eficacia: </a:t>
            </a:r>
            <a:r>
              <a:rPr lang="es-ES" sz="1300" dirty="0">
                <a:solidFill>
                  <a:schemeClr val="dk1"/>
                </a:solidFill>
                <a:latin typeface="+mn-lt"/>
                <a:ea typeface="Libre Franklin"/>
                <a:cs typeface="Libre Franklin"/>
                <a:sym typeface="Libre Franklin"/>
              </a:rPr>
              <a:t>Mide el nivel de cumplimiento de los objetivos.</a:t>
            </a:r>
            <a:endParaRPr dirty="0">
              <a:latin typeface="+mn-lt"/>
            </a:endParaRPr>
          </a:p>
          <a:p>
            <a:pPr marL="0" marR="0" lvl="0" indent="0" algn="just" rtl="0">
              <a:spcBef>
                <a:spcPts val="0"/>
              </a:spcBef>
              <a:spcAft>
                <a:spcPts val="0"/>
              </a:spcAft>
              <a:buNone/>
            </a:pPr>
            <a:r>
              <a:rPr lang="es-ES" sz="1300" b="1" dirty="0">
                <a:solidFill>
                  <a:schemeClr val="dk1"/>
                </a:solidFill>
                <a:latin typeface="+mn-lt"/>
                <a:ea typeface="Libre Franklin"/>
                <a:cs typeface="Libre Franklin"/>
                <a:sym typeface="Libre Franklin"/>
              </a:rPr>
              <a:t>Eficiencia: </a:t>
            </a:r>
            <a:r>
              <a:rPr lang="es-ES" sz="1300" dirty="0">
                <a:solidFill>
                  <a:schemeClr val="dk1"/>
                </a:solidFill>
                <a:latin typeface="+mn-lt"/>
                <a:ea typeface="Libre Franklin"/>
                <a:cs typeface="Libre Franklin"/>
                <a:sym typeface="Libre Franklin"/>
              </a:rPr>
              <a:t>Busca medir que tan bien se han utilizado los recursos en la producción de resultados.</a:t>
            </a:r>
            <a:endParaRPr dirty="0">
              <a:latin typeface="+mn-lt"/>
            </a:endParaRPr>
          </a:p>
          <a:p>
            <a:pPr marL="0" marR="0" lvl="0" indent="0" algn="just" rtl="0">
              <a:spcBef>
                <a:spcPts val="0"/>
              </a:spcBef>
              <a:spcAft>
                <a:spcPts val="0"/>
              </a:spcAft>
              <a:buNone/>
            </a:pPr>
            <a:r>
              <a:rPr lang="es-ES" sz="1300" b="1" dirty="0">
                <a:solidFill>
                  <a:schemeClr val="dk1"/>
                </a:solidFill>
                <a:latin typeface="+mn-lt"/>
                <a:ea typeface="Libre Franklin"/>
                <a:cs typeface="Libre Franklin"/>
                <a:sym typeface="Libre Franklin"/>
              </a:rPr>
              <a:t>Calidad: </a:t>
            </a:r>
            <a:r>
              <a:rPr lang="es-ES" sz="1300" dirty="0">
                <a:solidFill>
                  <a:schemeClr val="dk1"/>
                </a:solidFill>
                <a:latin typeface="+mn-lt"/>
                <a:ea typeface="Libre Franklin"/>
                <a:cs typeface="Libre Franklin"/>
                <a:sym typeface="Libre Franklin"/>
              </a:rPr>
              <a:t>Busca evaluar atributos de los bienes o servicios producidos por el programa respecto a normas o referencias externas.</a:t>
            </a:r>
            <a:endParaRPr dirty="0">
              <a:latin typeface="+mn-lt"/>
            </a:endParaRPr>
          </a:p>
          <a:p>
            <a:pPr marL="0" marR="0" lvl="0" indent="0" algn="just" rtl="0">
              <a:spcBef>
                <a:spcPts val="0"/>
              </a:spcBef>
              <a:spcAft>
                <a:spcPts val="0"/>
              </a:spcAft>
              <a:buNone/>
            </a:pPr>
            <a:r>
              <a:rPr lang="es-ES" sz="1300" b="1" dirty="0">
                <a:solidFill>
                  <a:schemeClr val="dk1"/>
                </a:solidFill>
                <a:latin typeface="+mn-lt"/>
                <a:ea typeface="Libre Franklin"/>
                <a:cs typeface="Libre Franklin"/>
                <a:sym typeface="Libre Franklin"/>
              </a:rPr>
              <a:t>Economía: </a:t>
            </a:r>
            <a:r>
              <a:rPr lang="es-ES" sz="1300" dirty="0">
                <a:solidFill>
                  <a:schemeClr val="dk1"/>
                </a:solidFill>
                <a:latin typeface="+mn-lt"/>
                <a:ea typeface="Libre Franklin"/>
                <a:cs typeface="Libre Franklin"/>
                <a:sym typeface="Libre Franklin"/>
              </a:rPr>
              <a:t>Mide la capacidad para generar y movilizar adecuadamente los recursos financieros.</a:t>
            </a:r>
            <a:endParaRPr sz="1300" dirty="0">
              <a:solidFill>
                <a:schemeClr val="dk1"/>
              </a:solidFill>
              <a:latin typeface="+mn-lt"/>
              <a:ea typeface="Libre Franklin"/>
              <a:cs typeface="Libre Franklin"/>
              <a:sym typeface="Libre Franklin"/>
            </a:endParaRPr>
          </a:p>
        </p:txBody>
      </p:sp>
      <p:sp>
        <p:nvSpPr>
          <p:cNvPr id="128" name="Google Shape;128;p4"/>
          <p:cNvSpPr txBox="1"/>
          <p:nvPr/>
        </p:nvSpPr>
        <p:spPr>
          <a:xfrm>
            <a:off x="6878598" y="2212279"/>
            <a:ext cx="3691456" cy="369332"/>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b="1">
                <a:solidFill>
                  <a:schemeClr val="dk1"/>
                </a:solidFill>
                <a:latin typeface="+mj-lt"/>
                <a:ea typeface="Arial Rounded"/>
                <a:cs typeface="Arial Rounded"/>
                <a:sym typeface="Arial Rounded"/>
              </a:rPr>
              <a:t>Definición</a:t>
            </a:r>
            <a:endParaRPr sz="1800" b="1">
              <a:solidFill>
                <a:schemeClr val="dk1"/>
              </a:solidFill>
              <a:latin typeface="+mj-lt"/>
              <a:ea typeface="Arial Rounded"/>
              <a:cs typeface="Arial Rounded"/>
              <a:sym typeface="Arial Rounded"/>
            </a:endParaRPr>
          </a:p>
        </p:txBody>
      </p:sp>
      <p:sp>
        <p:nvSpPr>
          <p:cNvPr id="129" name="Google Shape;129;p4"/>
          <p:cNvSpPr txBox="1"/>
          <p:nvPr/>
        </p:nvSpPr>
        <p:spPr>
          <a:xfrm>
            <a:off x="6907238" y="2730296"/>
            <a:ext cx="3691500" cy="209284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dirty="0">
                <a:solidFill>
                  <a:schemeClr val="dk1"/>
                </a:solidFill>
                <a:latin typeface="+mn-lt"/>
                <a:ea typeface="Libre Franklin"/>
                <a:cs typeface="Libre Franklin"/>
                <a:sym typeface="Libre Franklin"/>
              </a:rPr>
              <a:t>Expresar lo que se pretende medir del objetivo al que está asociado; debe ayudar a entender la utilidad, finalidad o uso del indicador.</a:t>
            </a:r>
            <a:endParaRPr dirty="0">
              <a:latin typeface="+mn-lt"/>
            </a:endParaRPr>
          </a:p>
          <a:p>
            <a:pPr marL="0" marR="0" lvl="0" indent="0" algn="just" rtl="0">
              <a:spcBef>
                <a:spcPts val="0"/>
              </a:spcBef>
              <a:spcAft>
                <a:spcPts val="0"/>
              </a:spcAft>
              <a:buNone/>
            </a:pPr>
            <a:endParaRPr sz="1300" dirty="0">
              <a:solidFill>
                <a:schemeClr val="dk1"/>
              </a:solidFill>
              <a:latin typeface="+mn-lt"/>
              <a:ea typeface="Libre Franklin"/>
              <a:cs typeface="Libre Franklin"/>
              <a:sym typeface="Libre Franklin"/>
            </a:endParaRPr>
          </a:p>
          <a:p>
            <a:pPr marL="0" marR="0" lvl="0" indent="0" algn="just" rtl="0">
              <a:spcBef>
                <a:spcPts val="0"/>
              </a:spcBef>
              <a:spcAft>
                <a:spcPts val="0"/>
              </a:spcAft>
              <a:buNone/>
            </a:pPr>
            <a:r>
              <a:rPr lang="es-ES" sz="1300" u="sng" dirty="0">
                <a:solidFill>
                  <a:schemeClr val="dk1"/>
                </a:solidFill>
                <a:latin typeface="+mn-lt"/>
                <a:ea typeface="Libre Franklin"/>
                <a:cs typeface="Libre Franklin"/>
                <a:sym typeface="Libre Franklin"/>
              </a:rPr>
              <a:t>Recomendaciones</a:t>
            </a:r>
            <a:r>
              <a:rPr lang="es-ES" sz="1300" dirty="0">
                <a:solidFill>
                  <a:schemeClr val="dk1"/>
                </a:solidFill>
                <a:latin typeface="+mn-lt"/>
                <a:ea typeface="Libre Franklin"/>
                <a:cs typeface="Libre Franklin"/>
                <a:sym typeface="Libre Franklin"/>
              </a:rPr>
              <a:t> </a:t>
            </a:r>
            <a:endParaRPr dirty="0">
              <a:latin typeface="+mn-lt"/>
            </a:endParaRPr>
          </a:p>
          <a:p>
            <a:pPr marL="0" marR="0" lvl="0" indent="0" algn="just" rtl="0">
              <a:spcBef>
                <a:spcPts val="0"/>
              </a:spcBef>
              <a:spcAft>
                <a:spcPts val="0"/>
              </a:spcAft>
              <a:buNone/>
            </a:pPr>
            <a:r>
              <a:rPr lang="es-ES" sz="1300" dirty="0">
                <a:solidFill>
                  <a:schemeClr val="dk1"/>
                </a:solidFill>
                <a:latin typeface="+mn-lt"/>
                <a:ea typeface="Libre Franklin"/>
                <a:cs typeface="Libre Franklin"/>
                <a:sym typeface="Libre Franklin"/>
              </a:rPr>
              <a:t>• No debe repetir el nombre del indicador ni el método de cálculo, la definición debe ser utilizada para explicar brevemente (máximo 240 caracteres) y en términos sencillos, qué es lo que mide el indicador. </a:t>
            </a:r>
            <a:endParaRPr sz="1300" dirty="0">
              <a:solidFill>
                <a:schemeClr val="dk1"/>
              </a:solidFill>
              <a:latin typeface="+mn-lt"/>
              <a:ea typeface="Libre Franklin"/>
              <a:cs typeface="Libre Franklin"/>
              <a:sym typeface="Libre Franklin"/>
            </a:endParaRPr>
          </a:p>
        </p:txBody>
      </p:sp>
      <p:sp>
        <p:nvSpPr>
          <p:cNvPr id="130" name="Google Shape;130;p4"/>
          <p:cNvSpPr txBox="1"/>
          <p:nvPr/>
        </p:nvSpPr>
        <p:spPr>
          <a:xfrm>
            <a:off x="1593306" y="1228530"/>
            <a:ext cx="4574369" cy="233910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400" dirty="0">
                <a:solidFill>
                  <a:schemeClr val="dk1"/>
                </a:solidFill>
                <a:latin typeface="+mn-lt"/>
                <a:ea typeface="Libre Franklin"/>
                <a:cs typeface="Libre Franklin"/>
                <a:sym typeface="Libre Franklin"/>
              </a:rPr>
              <a:t>Integrar la denominación de la variable</a:t>
            </a:r>
            <a:r>
              <a:rPr lang="es-ES" sz="1200" dirty="0">
                <a:solidFill>
                  <a:schemeClr val="dk1"/>
                </a:solidFill>
                <a:latin typeface="+mn-lt"/>
                <a:ea typeface="Libre Franklin"/>
                <a:cs typeface="Libre Franklin"/>
                <a:sym typeface="Libre Franklin"/>
              </a:rPr>
              <a:t>. </a:t>
            </a:r>
            <a:endParaRPr dirty="0">
              <a:latin typeface="+mn-lt"/>
            </a:endParaRPr>
          </a:p>
          <a:p>
            <a:pPr marL="0" marR="0" lvl="0" indent="0" algn="just" rtl="0">
              <a:spcBef>
                <a:spcPts val="0"/>
              </a:spcBef>
              <a:spcAft>
                <a:spcPts val="0"/>
              </a:spcAft>
              <a:buNone/>
            </a:pPr>
            <a:r>
              <a:rPr lang="es-ES" sz="1200" u="sng" dirty="0">
                <a:solidFill>
                  <a:schemeClr val="dk1"/>
                </a:solidFill>
                <a:latin typeface="+mn-lt"/>
                <a:ea typeface="Libre Franklin"/>
                <a:cs typeface="Libre Franklin"/>
                <a:sym typeface="Libre Franklin"/>
              </a:rPr>
              <a:t>Recomendaciones:</a:t>
            </a:r>
            <a:endParaRPr dirty="0">
              <a:latin typeface="+mn-lt"/>
            </a:endParaRPr>
          </a:p>
          <a:p>
            <a:pPr marL="0" marR="0" lvl="0" indent="0" algn="just" rtl="0">
              <a:spcBef>
                <a:spcPts val="0"/>
              </a:spcBef>
              <a:spcAft>
                <a:spcPts val="0"/>
              </a:spcAft>
              <a:buNone/>
            </a:pPr>
            <a:r>
              <a:rPr lang="es-ES" sz="1200" dirty="0">
                <a:solidFill>
                  <a:schemeClr val="dk1"/>
                </a:solidFill>
                <a:latin typeface="+mn-lt"/>
                <a:ea typeface="Libre Franklin"/>
                <a:cs typeface="Libre Franklin"/>
                <a:sym typeface="Libre Franklin"/>
              </a:rPr>
              <a:t> • El nombre expresa la denominación precisa con la que se distingue al indicador, no repite al objetivo.</a:t>
            </a:r>
            <a:endParaRPr dirty="0">
              <a:latin typeface="+mn-lt"/>
            </a:endParaRPr>
          </a:p>
          <a:p>
            <a:pPr marL="0" marR="0" lvl="0" indent="0" algn="just" rtl="0">
              <a:spcBef>
                <a:spcPts val="0"/>
              </a:spcBef>
              <a:spcAft>
                <a:spcPts val="0"/>
              </a:spcAft>
              <a:buNone/>
            </a:pPr>
            <a:r>
              <a:rPr lang="es-ES" sz="1200" dirty="0">
                <a:solidFill>
                  <a:schemeClr val="dk1"/>
                </a:solidFill>
                <a:latin typeface="+mn-lt"/>
                <a:ea typeface="Libre Franklin"/>
                <a:cs typeface="Libre Franklin"/>
                <a:sym typeface="Libre Franklin"/>
              </a:rPr>
              <a:t> • Debe ser claro y entendible en sí mismo, pero</a:t>
            </a:r>
            <a:r>
              <a:rPr lang="es-ES" sz="1200" b="1" dirty="0">
                <a:solidFill>
                  <a:schemeClr val="dk1"/>
                </a:solidFill>
                <a:latin typeface="+mn-lt"/>
                <a:ea typeface="Libre Franklin"/>
                <a:cs typeface="Libre Franklin"/>
                <a:sym typeface="Libre Franklin"/>
              </a:rPr>
              <a:t> no presentarse como definición.</a:t>
            </a:r>
            <a:endParaRPr dirty="0">
              <a:latin typeface="+mn-lt"/>
            </a:endParaRPr>
          </a:p>
          <a:p>
            <a:pPr marL="0" marR="0" lvl="0" indent="0" algn="just" rtl="0">
              <a:spcBef>
                <a:spcPts val="0"/>
              </a:spcBef>
              <a:spcAft>
                <a:spcPts val="0"/>
              </a:spcAft>
              <a:buNone/>
            </a:pPr>
            <a:r>
              <a:rPr lang="es-ES" sz="1200" dirty="0">
                <a:solidFill>
                  <a:schemeClr val="dk1"/>
                </a:solidFill>
                <a:latin typeface="+mn-lt"/>
                <a:ea typeface="Libre Franklin"/>
                <a:cs typeface="Libre Franklin"/>
                <a:sym typeface="Libre Franklin"/>
              </a:rPr>
              <a:t> • No contiene el método de cálculo, pero debe ser consistente con el mismo. </a:t>
            </a:r>
            <a:endParaRPr dirty="0">
              <a:latin typeface="+mn-lt"/>
            </a:endParaRPr>
          </a:p>
          <a:p>
            <a:pPr marL="0" marR="0" lvl="0" indent="0" algn="just" rtl="0">
              <a:spcBef>
                <a:spcPts val="0"/>
              </a:spcBef>
              <a:spcAft>
                <a:spcPts val="0"/>
              </a:spcAft>
              <a:buNone/>
            </a:pPr>
            <a:r>
              <a:rPr lang="es-ES" sz="1200" dirty="0">
                <a:solidFill>
                  <a:schemeClr val="dk1"/>
                </a:solidFill>
                <a:latin typeface="+mn-lt"/>
                <a:ea typeface="Libre Franklin"/>
                <a:cs typeface="Libre Franklin"/>
                <a:sym typeface="Libre Franklin"/>
              </a:rPr>
              <a:t>• Debe ser único y corto: máximo 10 palabras (sugerido). El nombre, además de concreto, debe definir claramente su utilidad.                                 • El nombre del indicador no debe reflejar una acción; no incluye verbos en infinitivo</a:t>
            </a:r>
            <a:endParaRPr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pic>
        <p:nvPicPr>
          <p:cNvPr id="135" name="Google Shape;135;p5"/>
          <p:cNvPicPr preferRelativeResize="0"/>
          <p:nvPr/>
        </p:nvPicPr>
        <p:blipFill rotWithShape="1">
          <a:blip r:embed="rId3">
            <a:clrChange>
              <a:clrFrom>
                <a:srgbClr val="FFFFFF"/>
              </a:clrFrom>
              <a:clrTo>
                <a:srgbClr val="FFFFFF">
                  <a:alpha val="0"/>
                </a:srgbClr>
              </a:clrTo>
            </a:clrChange>
            <a:alphaModFix/>
            <a:duotone>
              <a:schemeClr val="bg2">
                <a:shade val="45000"/>
                <a:satMod val="135000"/>
              </a:schemeClr>
              <a:prstClr val="white"/>
            </a:duotone>
          </a:blip>
          <a:srcRect/>
          <a:stretch/>
        </p:blipFill>
        <p:spPr>
          <a:xfrm>
            <a:off x="3156934" y="1318645"/>
            <a:ext cx="6665546" cy="1430849"/>
          </a:xfrm>
          <a:prstGeom prst="rect">
            <a:avLst/>
          </a:prstGeom>
          <a:noFill/>
          <a:ln>
            <a:noFill/>
          </a:ln>
        </p:spPr>
      </p:pic>
      <p:sp>
        <p:nvSpPr>
          <p:cNvPr id="136" name="Google Shape;136;p5"/>
          <p:cNvSpPr txBox="1"/>
          <p:nvPr/>
        </p:nvSpPr>
        <p:spPr>
          <a:xfrm>
            <a:off x="4133023" y="882366"/>
            <a:ext cx="4482862" cy="369332"/>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L="0" indent="0">
              <a:buNone/>
              <a:defRPr sz="1800" b="1">
                <a:solidFill>
                  <a:schemeClr val="dk1"/>
                </a:solidFill>
                <a:latin typeface="+mj-lt"/>
                <a:ea typeface="Arial Rounded"/>
                <a:cs typeface="Arial Rounded"/>
              </a:defRPr>
            </a:lvl1pPr>
          </a:lstStyle>
          <a:p>
            <a:r>
              <a:rPr lang="es-ES" dirty="0">
                <a:sym typeface="Arial Rounded"/>
              </a:rPr>
              <a:t>Ejemplos del Nombre del Indicador</a:t>
            </a:r>
            <a:endParaRPr dirty="0">
              <a:sym typeface="Arial Rounded"/>
            </a:endParaRPr>
          </a:p>
        </p:txBody>
      </p:sp>
      <p:sp>
        <p:nvSpPr>
          <p:cNvPr id="137" name="Google Shape;137;p5"/>
          <p:cNvSpPr txBox="1"/>
          <p:nvPr/>
        </p:nvSpPr>
        <p:spPr>
          <a:xfrm>
            <a:off x="4133023" y="3008547"/>
            <a:ext cx="4482862" cy="369332"/>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buNone/>
              <a:defRPr sz="1800" b="1">
                <a:solidFill>
                  <a:schemeClr val="dk1"/>
                </a:solidFill>
                <a:latin typeface="+mj-lt"/>
                <a:ea typeface="Arial Rounded"/>
                <a:cs typeface="Arial Rounded"/>
              </a:defRPr>
            </a:lvl1pPr>
          </a:lstStyle>
          <a:p>
            <a:r>
              <a:rPr lang="es-ES" dirty="0">
                <a:sym typeface="Arial Rounded"/>
              </a:rPr>
              <a:t>Ejemplo de Definición del Indicador</a:t>
            </a:r>
            <a:endParaRPr dirty="0">
              <a:sym typeface="Arial Rounded"/>
            </a:endParaRPr>
          </a:p>
        </p:txBody>
      </p:sp>
      <p:pic>
        <p:nvPicPr>
          <p:cNvPr id="138" name="Google Shape;138;p5"/>
          <p:cNvPicPr preferRelativeResize="0"/>
          <p:nvPr/>
        </p:nvPicPr>
        <p:blipFill rotWithShape="1">
          <a:blip r:embed="rId4">
            <a:clrChange>
              <a:clrFrom>
                <a:srgbClr val="FFFFFF"/>
              </a:clrFrom>
              <a:clrTo>
                <a:srgbClr val="FFFFFF">
                  <a:alpha val="0"/>
                </a:srgbClr>
              </a:clrTo>
            </a:clrChange>
            <a:alphaModFix/>
            <a:duotone>
              <a:schemeClr val="bg2">
                <a:shade val="45000"/>
                <a:satMod val="135000"/>
              </a:schemeClr>
              <a:prstClr val="white"/>
            </a:duotone>
          </a:blip>
          <a:srcRect t="4013"/>
          <a:stretch/>
        </p:blipFill>
        <p:spPr>
          <a:xfrm>
            <a:off x="3156934" y="3429000"/>
            <a:ext cx="6665546" cy="221510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pic>
        <p:nvPicPr>
          <p:cNvPr id="145" name="Google Shape;145;p6"/>
          <p:cNvPicPr preferRelativeResize="0"/>
          <p:nvPr/>
        </p:nvPicPr>
        <p:blipFill rotWithShape="1">
          <a:blip r:embed="rId3">
            <a:clrChange>
              <a:clrFrom>
                <a:srgbClr val="FFFFFF"/>
              </a:clrFrom>
              <a:clrTo>
                <a:srgbClr val="FFFFFF">
                  <a:alpha val="0"/>
                </a:srgbClr>
              </a:clrTo>
            </a:clrChange>
            <a:alphaModFix/>
            <a:grayscl/>
          </a:blip>
          <a:srcRect/>
          <a:stretch/>
        </p:blipFill>
        <p:spPr>
          <a:xfrm>
            <a:off x="1561225" y="950549"/>
            <a:ext cx="9255400" cy="4565575"/>
          </a:xfrm>
          <a:prstGeom prst="rect">
            <a:avLst/>
          </a:prstGeom>
          <a:noFill/>
          <a:ln>
            <a:noFill/>
          </a:ln>
        </p:spPr>
      </p:pic>
      <p:sp>
        <p:nvSpPr>
          <p:cNvPr id="146" name="Google Shape;146;p6"/>
          <p:cNvSpPr txBox="1"/>
          <p:nvPr/>
        </p:nvSpPr>
        <p:spPr>
          <a:xfrm>
            <a:off x="1752725" y="488925"/>
            <a:ext cx="9063900" cy="461624"/>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buNone/>
              <a:defRPr sz="1800" b="1">
                <a:solidFill>
                  <a:schemeClr val="dk1"/>
                </a:solidFill>
                <a:latin typeface="+mj-lt"/>
                <a:ea typeface="Arial Rounded"/>
                <a:cs typeface="Arial Rounded"/>
              </a:defRPr>
            </a:lvl1pPr>
          </a:lstStyle>
          <a:p>
            <a:r>
              <a:rPr lang="es-ES" sz="2400" dirty="0">
                <a:sym typeface="Arial Rounded"/>
              </a:rPr>
              <a:t>Dimensión a medir y su aplicación para cada nivel de indicador</a:t>
            </a:r>
            <a:endParaRPr sz="2400" dirty="0">
              <a:sym typeface="Arial Rounde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3" name="Google Shape;153;p7"/>
          <p:cNvSpPr txBox="1"/>
          <p:nvPr/>
        </p:nvSpPr>
        <p:spPr>
          <a:xfrm>
            <a:off x="1403967" y="736647"/>
            <a:ext cx="3977714" cy="369332"/>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buNone/>
              <a:defRPr sz="1800" b="1">
                <a:solidFill>
                  <a:schemeClr val="dk1"/>
                </a:solidFill>
                <a:latin typeface="+mj-lt"/>
                <a:ea typeface="Arial Rounded"/>
                <a:cs typeface="Arial Rounded"/>
              </a:defRPr>
            </a:lvl1pPr>
          </a:lstStyle>
          <a:p>
            <a:r>
              <a:rPr lang="es-ES" dirty="0">
                <a:sym typeface="Arial Rounded"/>
              </a:rPr>
              <a:t>Método de cálculo</a:t>
            </a:r>
            <a:endParaRPr dirty="0">
              <a:sym typeface="Arial Rounded"/>
            </a:endParaRPr>
          </a:p>
        </p:txBody>
      </p:sp>
      <p:sp>
        <p:nvSpPr>
          <p:cNvPr id="154" name="Google Shape;154;p7"/>
          <p:cNvSpPr txBox="1"/>
          <p:nvPr/>
        </p:nvSpPr>
        <p:spPr>
          <a:xfrm>
            <a:off x="1331702" y="1138124"/>
            <a:ext cx="4049979" cy="1477328"/>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500" dirty="0">
                <a:solidFill>
                  <a:schemeClr val="dk1"/>
                </a:solidFill>
                <a:latin typeface="+mn-lt"/>
                <a:ea typeface="Libre Franklin"/>
                <a:cs typeface="Libre Franklin"/>
                <a:sym typeface="Libre Franklin"/>
              </a:rPr>
              <a:t>Ingresar la forma en que se relacionan las variables establecidas para el indicador </a:t>
            </a:r>
            <a:r>
              <a:rPr lang="es-ES" sz="1500" b="1" dirty="0">
                <a:solidFill>
                  <a:schemeClr val="dk1"/>
                </a:solidFill>
                <a:latin typeface="+mn-lt"/>
                <a:ea typeface="Libre Franklin"/>
                <a:cs typeface="Libre Franklin"/>
                <a:sym typeface="Libre Franklin"/>
              </a:rPr>
              <a:t>(fórmula</a:t>
            </a:r>
            <a:r>
              <a:rPr lang="es-ES" sz="1500" dirty="0">
                <a:solidFill>
                  <a:schemeClr val="dk1"/>
                </a:solidFill>
                <a:latin typeface="+mn-lt"/>
                <a:ea typeface="Libre Franklin"/>
                <a:cs typeface="Libre Franklin"/>
                <a:sym typeface="Libre Franklin"/>
              </a:rPr>
              <a:t>).                En el caso de que el método de cálculo del indicador contenga expresiones matemáticas complejas, colocar un anexo que explique el método de cálculo. </a:t>
            </a:r>
            <a:endParaRPr sz="1500" dirty="0">
              <a:solidFill>
                <a:schemeClr val="dk1"/>
              </a:solidFill>
              <a:latin typeface="+mn-lt"/>
              <a:ea typeface="Libre Franklin"/>
              <a:cs typeface="Libre Franklin"/>
              <a:sym typeface="Libre Franklin"/>
            </a:endParaRPr>
          </a:p>
        </p:txBody>
      </p:sp>
      <p:sp>
        <p:nvSpPr>
          <p:cNvPr id="155" name="Google Shape;155;p7"/>
          <p:cNvSpPr txBox="1"/>
          <p:nvPr/>
        </p:nvSpPr>
        <p:spPr>
          <a:xfrm>
            <a:off x="6708968" y="695333"/>
            <a:ext cx="3703767" cy="369332"/>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buNone/>
              <a:defRPr sz="1800" b="1">
                <a:solidFill>
                  <a:schemeClr val="dk1"/>
                </a:solidFill>
                <a:latin typeface="+mj-lt"/>
                <a:ea typeface="Arial Rounded"/>
                <a:cs typeface="Arial Rounded"/>
              </a:defRPr>
            </a:lvl1pPr>
          </a:lstStyle>
          <a:p>
            <a:r>
              <a:rPr lang="es-ES">
                <a:sym typeface="Arial Rounded"/>
              </a:rPr>
              <a:t>Unidad de medida </a:t>
            </a:r>
            <a:endParaRPr>
              <a:sym typeface="Arial Rounded"/>
            </a:endParaRPr>
          </a:p>
        </p:txBody>
      </p:sp>
      <p:sp>
        <p:nvSpPr>
          <p:cNvPr id="156" name="Google Shape;156;p7"/>
          <p:cNvSpPr txBox="1"/>
          <p:nvPr/>
        </p:nvSpPr>
        <p:spPr>
          <a:xfrm>
            <a:off x="6708969" y="1153710"/>
            <a:ext cx="3703766" cy="78479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500" dirty="0">
                <a:solidFill>
                  <a:schemeClr val="dk1"/>
                </a:solidFill>
                <a:latin typeface="+mn-lt"/>
                <a:ea typeface="Libre Franklin"/>
                <a:cs typeface="Libre Franklin"/>
                <a:sym typeface="Libre Franklin"/>
              </a:rPr>
              <a:t>Colocar la forma en que se quiere expresar el </a:t>
            </a:r>
            <a:r>
              <a:rPr lang="es-ES" sz="1500" b="1" dirty="0">
                <a:solidFill>
                  <a:schemeClr val="dk1"/>
                </a:solidFill>
                <a:latin typeface="+mn-lt"/>
                <a:ea typeface="Libre Franklin"/>
                <a:cs typeface="Libre Franklin"/>
                <a:sym typeface="Libre Franklin"/>
              </a:rPr>
              <a:t>resultado</a:t>
            </a:r>
            <a:r>
              <a:rPr lang="es-ES" sz="1500" dirty="0">
                <a:solidFill>
                  <a:schemeClr val="dk1"/>
                </a:solidFill>
                <a:latin typeface="+mn-lt"/>
                <a:ea typeface="Libre Franklin"/>
                <a:cs typeface="Libre Franklin"/>
                <a:sym typeface="Libre Franklin"/>
              </a:rPr>
              <a:t> de la medición al aplicar el indicador. </a:t>
            </a:r>
            <a:endParaRPr sz="1500" dirty="0">
              <a:solidFill>
                <a:schemeClr val="dk1"/>
              </a:solidFill>
              <a:latin typeface="+mn-lt"/>
              <a:ea typeface="Libre Franklin"/>
              <a:cs typeface="Libre Franklin"/>
              <a:sym typeface="Libre Franklin"/>
            </a:endParaRPr>
          </a:p>
        </p:txBody>
      </p:sp>
      <p:sp>
        <p:nvSpPr>
          <p:cNvPr id="157" name="Google Shape;157;p7"/>
          <p:cNvSpPr txBox="1"/>
          <p:nvPr/>
        </p:nvSpPr>
        <p:spPr>
          <a:xfrm>
            <a:off x="1403967" y="2825465"/>
            <a:ext cx="3977714" cy="369332"/>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buNone/>
              <a:defRPr sz="1800" b="1">
                <a:solidFill>
                  <a:schemeClr val="dk1"/>
                </a:solidFill>
                <a:latin typeface="+mj-lt"/>
                <a:ea typeface="Arial Rounded"/>
                <a:cs typeface="Arial Rounded"/>
              </a:defRPr>
            </a:lvl1pPr>
          </a:lstStyle>
          <a:p>
            <a:r>
              <a:rPr lang="es-ES">
                <a:sym typeface="Arial Rounded"/>
              </a:rPr>
              <a:t>Desagregación geográfica</a:t>
            </a:r>
            <a:endParaRPr>
              <a:sym typeface="Arial Rounded"/>
            </a:endParaRPr>
          </a:p>
        </p:txBody>
      </p:sp>
      <p:sp>
        <p:nvSpPr>
          <p:cNvPr id="158" name="Google Shape;158;p7"/>
          <p:cNvSpPr txBox="1"/>
          <p:nvPr/>
        </p:nvSpPr>
        <p:spPr>
          <a:xfrm>
            <a:off x="1403966" y="3274222"/>
            <a:ext cx="3977700" cy="7851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500" dirty="0">
                <a:solidFill>
                  <a:schemeClr val="dk1"/>
                </a:solidFill>
                <a:latin typeface="+mn-lt"/>
                <a:ea typeface="Libre Franklin"/>
                <a:cs typeface="Libre Franklin"/>
                <a:sym typeface="Libre Franklin"/>
              </a:rPr>
              <a:t>Niveles territoriales para los que está disponible el indicador, nacional, regional, estatal, municipal, institucional.</a:t>
            </a:r>
            <a:endParaRPr sz="1500" dirty="0">
              <a:solidFill>
                <a:schemeClr val="dk1"/>
              </a:solidFill>
              <a:latin typeface="+mn-lt"/>
              <a:ea typeface="Libre Franklin"/>
              <a:cs typeface="Libre Franklin"/>
              <a:sym typeface="Libre Franklin"/>
            </a:endParaRPr>
          </a:p>
        </p:txBody>
      </p:sp>
      <p:sp>
        <p:nvSpPr>
          <p:cNvPr id="159" name="Google Shape;159;p7"/>
          <p:cNvSpPr txBox="1"/>
          <p:nvPr/>
        </p:nvSpPr>
        <p:spPr>
          <a:xfrm>
            <a:off x="6450140" y="4061599"/>
            <a:ext cx="4579874" cy="1815841"/>
          </a:xfrm>
          <a:prstGeom prst="rect">
            <a:avLst/>
          </a:prstGeom>
          <a:noFill/>
          <a:ln>
            <a:noFill/>
          </a:ln>
        </p:spPr>
        <p:txBody>
          <a:bodyPr spcFirstLastPara="1" wrap="square" lIns="91425" tIns="45700" rIns="91425" bIns="45700" anchor="t" anchorCtr="0">
            <a:spAutoFit/>
          </a:bodyPr>
          <a:lstStyle/>
          <a:p>
            <a:pPr marL="285750" marR="0" lvl="0" indent="-285750" algn="just" rtl="0">
              <a:spcBef>
                <a:spcPts val="0"/>
              </a:spcBef>
              <a:spcAft>
                <a:spcPts val="0"/>
              </a:spcAft>
              <a:buClr>
                <a:schemeClr val="dk1"/>
              </a:buClr>
              <a:buSzPts val="1400"/>
              <a:buFont typeface="Arial"/>
              <a:buChar char="•"/>
            </a:pPr>
            <a:r>
              <a:rPr lang="es-ES" sz="1400" b="1" dirty="0">
                <a:solidFill>
                  <a:schemeClr val="dk1"/>
                </a:solidFill>
                <a:latin typeface="+mn-lt"/>
                <a:ea typeface="Libre Franklin"/>
                <a:cs typeface="Libre Franklin"/>
                <a:sym typeface="Libre Franklin"/>
              </a:rPr>
              <a:t>Fin:  </a:t>
            </a:r>
            <a:r>
              <a:rPr lang="es-ES" sz="1400" dirty="0">
                <a:solidFill>
                  <a:schemeClr val="dk1"/>
                </a:solidFill>
                <a:latin typeface="+mn-lt"/>
                <a:ea typeface="Libre Franklin"/>
                <a:cs typeface="Libre Franklin"/>
                <a:sym typeface="Libre Franklin"/>
              </a:rPr>
              <a:t>Mínimo debe medirse una vez en el sexenio, (</a:t>
            </a:r>
            <a:r>
              <a:rPr lang="es-ES" sz="1400" dirty="0" err="1">
                <a:solidFill>
                  <a:schemeClr val="dk1"/>
                </a:solidFill>
                <a:latin typeface="+mn-lt"/>
                <a:ea typeface="Libre Franklin"/>
                <a:cs typeface="Libre Franklin"/>
                <a:sym typeface="Libre Franklin"/>
              </a:rPr>
              <a:t>p.e</a:t>
            </a:r>
            <a:r>
              <a:rPr lang="es-ES" sz="1400" dirty="0">
                <a:solidFill>
                  <a:schemeClr val="dk1"/>
                </a:solidFill>
                <a:latin typeface="+mn-lt"/>
                <a:ea typeface="Libre Franklin"/>
                <a:cs typeface="Libre Franklin"/>
                <a:sym typeface="Libre Franklin"/>
              </a:rPr>
              <a:t>. sexenal, bienal, anual).</a:t>
            </a:r>
            <a:endParaRPr dirty="0">
              <a:latin typeface="+mn-lt"/>
            </a:endParaRPr>
          </a:p>
          <a:p>
            <a:pPr marL="285750" marR="0" lvl="0" indent="-285750" algn="just" rtl="0">
              <a:spcBef>
                <a:spcPts val="0"/>
              </a:spcBef>
              <a:spcAft>
                <a:spcPts val="0"/>
              </a:spcAft>
              <a:buClr>
                <a:schemeClr val="dk1"/>
              </a:buClr>
              <a:buSzPts val="1400"/>
              <a:buFont typeface="Arial"/>
              <a:buChar char="•"/>
            </a:pPr>
            <a:r>
              <a:rPr lang="es-ES" sz="1400" b="1" dirty="0">
                <a:solidFill>
                  <a:schemeClr val="dk1"/>
                </a:solidFill>
                <a:latin typeface="+mn-lt"/>
                <a:ea typeface="Libre Franklin"/>
                <a:cs typeface="Libre Franklin"/>
                <a:sym typeface="Libre Franklin"/>
              </a:rPr>
              <a:t>Propósito: </a:t>
            </a:r>
            <a:r>
              <a:rPr lang="es-ES" sz="1400" dirty="0">
                <a:solidFill>
                  <a:schemeClr val="dk1"/>
                </a:solidFill>
                <a:latin typeface="+mn-lt"/>
                <a:ea typeface="Libre Franklin"/>
                <a:cs typeface="Libre Franklin"/>
                <a:sym typeface="Libre Franklin"/>
              </a:rPr>
              <a:t>ANUAL (mínimo debe medirse una vez al año, </a:t>
            </a:r>
            <a:r>
              <a:rPr lang="es-ES" sz="1400" dirty="0" err="1">
                <a:solidFill>
                  <a:schemeClr val="dk1"/>
                </a:solidFill>
                <a:latin typeface="+mn-lt"/>
                <a:ea typeface="Libre Franklin"/>
                <a:cs typeface="Libre Franklin"/>
                <a:sym typeface="Libre Franklin"/>
              </a:rPr>
              <a:t>p.e</a:t>
            </a:r>
            <a:r>
              <a:rPr lang="es-ES" sz="1400" dirty="0">
                <a:solidFill>
                  <a:schemeClr val="dk1"/>
                </a:solidFill>
                <a:latin typeface="+mn-lt"/>
                <a:ea typeface="Libre Franklin"/>
                <a:cs typeface="Libre Franklin"/>
                <a:sym typeface="Libre Franklin"/>
              </a:rPr>
              <a:t>. anual, semestral).</a:t>
            </a:r>
            <a:endParaRPr dirty="0">
              <a:latin typeface="+mn-lt"/>
            </a:endParaRPr>
          </a:p>
          <a:p>
            <a:pPr marL="285750" marR="0" lvl="0" indent="-285750" algn="just" rtl="0">
              <a:spcBef>
                <a:spcPts val="0"/>
              </a:spcBef>
              <a:spcAft>
                <a:spcPts val="0"/>
              </a:spcAft>
              <a:buClr>
                <a:schemeClr val="dk1"/>
              </a:buClr>
              <a:buSzPts val="1400"/>
              <a:buFont typeface="Arial"/>
              <a:buChar char="•"/>
            </a:pPr>
            <a:r>
              <a:rPr lang="es-ES" sz="1400" b="1" dirty="0">
                <a:solidFill>
                  <a:schemeClr val="dk1"/>
                </a:solidFill>
                <a:latin typeface="+mn-lt"/>
                <a:ea typeface="Libre Franklin"/>
                <a:cs typeface="Libre Franklin"/>
                <a:sym typeface="Libre Franklin"/>
              </a:rPr>
              <a:t>Componente</a:t>
            </a:r>
            <a:r>
              <a:rPr lang="es-ES" sz="1400" dirty="0">
                <a:solidFill>
                  <a:schemeClr val="dk1"/>
                </a:solidFill>
                <a:latin typeface="+mn-lt"/>
                <a:ea typeface="Libre Franklin"/>
                <a:cs typeface="Libre Franklin"/>
                <a:sym typeface="Libre Franklin"/>
              </a:rPr>
              <a:t>: Máxima SEMESTRAL (mínimo debe medirse una vez al semestre, </a:t>
            </a:r>
            <a:r>
              <a:rPr lang="es-ES" sz="1400" dirty="0" err="1">
                <a:solidFill>
                  <a:schemeClr val="dk1"/>
                </a:solidFill>
                <a:latin typeface="+mn-lt"/>
                <a:ea typeface="Libre Franklin"/>
                <a:cs typeface="Libre Franklin"/>
                <a:sym typeface="Libre Franklin"/>
              </a:rPr>
              <a:t>p.e</a:t>
            </a:r>
            <a:r>
              <a:rPr lang="es-ES" sz="1400" dirty="0">
                <a:solidFill>
                  <a:schemeClr val="dk1"/>
                </a:solidFill>
                <a:latin typeface="+mn-lt"/>
                <a:ea typeface="Libre Franklin"/>
                <a:cs typeface="Libre Franklin"/>
                <a:sym typeface="Libre Franklin"/>
              </a:rPr>
              <a:t>. semestral, trimestral).</a:t>
            </a:r>
            <a:endParaRPr dirty="0">
              <a:latin typeface="+mn-lt"/>
            </a:endParaRPr>
          </a:p>
          <a:p>
            <a:pPr marL="285750" marR="0" lvl="0" indent="-285750" algn="just" rtl="0">
              <a:spcBef>
                <a:spcPts val="0"/>
              </a:spcBef>
              <a:spcAft>
                <a:spcPts val="0"/>
              </a:spcAft>
              <a:buClr>
                <a:schemeClr val="dk1"/>
              </a:buClr>
              <a:buSzPts val="1400"/>
              <a:buFont typeface="Arial"/>
              <a:buChar char="•"/>
            </a:pPr>
            <a:r>
              <a:rPr lang="es-ES" sz="1400" b="1" dirty="0">
                <a:solidFill>
                  <a:schemeClr val="dk1"/>
                </a:solidFill>
                <a:latin typeface="+mn-lt"/>
                <a:ea typeface="Libre Franklin"/>
                <a:cs typeface="Libre Franklin"/>
                <a:sym typeface="Libre Franklin"/>
              </a:rPr>
              <a:t>Actividad: </a:t>
            </a:r>
            <a:r>
              <a:rPr lang="es-ES" sz="1400" dirty="0">
                <a:solidFill>
                  <a:schemeClr val="dk1"/>
                </a:solidFill>
                <a:latin typeface="+mn-lt"/>
                <a:ea typeface="Libre Franklin"/>
                <a:cs typeface="Libre Franklin"/>
                <a:sym typeface="Libre Franklin"/>
              </a:rPr>
              <a:t>Máxima TRIMESTRAL. (mínimo debe medirse una vez al trimestre </a:t>
            </a:r>
            <a:r>
              <a:rPr lang="es-ES" sz="1400" dirty="0" err="1">
                <a:solidFill>
                  <a:schemeClr val="dk1"/>
                </a:solidFill>
                <a:latin typeface="+mn-lt"/>
                <a:ea typeface="Libre Franklin"/>
                <a:cs typeface="Libre Franklin"/>
                <a:sym typeface="Libre Franklin"/>
              </a:rPr>
              <a:t>p.e</a:t>
            </a:r>
            <a:r>
              <a:rPr lang="es-ES" sz="1400" dirty="0">
                <a:solidFill>
                  <a:schemeClr val="dk1"/>
                </a:solidFill>
                <a:latin typeface="+mn-lt"/>
                <a:ea typeface="Libre Franklin"/>
                <a:cs typeface="Libre Franklin"/>
                <a:sym typeface="Libre Franklin"/>
              </a:rPr>
              <a:t>. trimestral, mensual).</a:t>
            </a:r>
            <a:endParaRPr sz="1400" dirty="0">
              <a:solidFill>
                <a:schemeClr val="dk1"/>
              </a:solidFill>
              <a:latin typeface="+mn-lt"/>
              <a:ea typeface="Libre Franklin"/>
              <a:cs typeface="Libre Franklin"/>
              <a:sym typeface="Libre Franklin"/>
            </a:endParaRPr>
          </a:p>
        </p:txBody>
      </p:sp>
      <p:sp>
        <p:nvSpPr>
          <p:cNvPr id="160" name="Google Shape;160;p7"/>
          <p:cNvSpPr txBox="1"/>
          <p:nvPr/>
        </p:nvSpPr>
        <p:spPr>
          <a:xfrm>
            <a:off x="6708969" y="2824531"/>
            <a:ext cx="3703768" cy="369332"/>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buNone/>
              <a:defRPr sz="1800" b="1">
                <a:solidFill>
                  <a:schemeClr val="dk1"/>
                </a:solidFill>
                <a:latin typeface="+mj-lt"/>
                <a:ea typeface="Arial Rounded"/>
                <a:cs typeface="Arial Rounded"/>
              </a:defRPr>
            </a:lvl1pPr>
          </a:lstStyle>
          <a:p>
            <a:r>
              <a:rPr lang="es-ES">
                <a:sym typeface="Arial Rounded"/>
              </a:rPr>
              <a:t>Frecuencia de medición</a:t>
            </a:r>
            <a:endParaRPr>
              <a:sym typeface="Arial Rounded"/>
            </a:endParaRPr>
          </a:p>
        </p:txBody>
      </p:sp>
      <p:sp>
        <p:nvSpPr>
          <p:cNvPr id="161" name="Google Shape;161;p7"/>
          <p:cNvSpPr txBox="1"/>
          <p:nvPr/>
        </p:nvSpPr>
        <p:spPr>
          <a:xfrm>
            <a:off x="6708968" y="3274222"/>
            <a:ext cx="3703767" cy="78483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500" dirty="0">
                <a:solidFill>
                  <a:schemeClr val="dk1"/>
                </a:solidFill>
                <a:latin typeface="+mn-lt"/>
                <a:ea typeface="Libre Franklin"/>
                <a:cs typeface="Libre Franklin"/>
                <a:sym typeface="Libre Franklin"/>
              </a:rPr>
              <a:t>Indicar la periodicidad de tiempo que  se realizará la medición del indicador (periodo entre mediciones).</a:t>
            </a:r>
            <a:endParaRPr sz="1500" dirty="0">
              <a:solidFill>
                <a:schemeClr val="dk1"/>
              </a:solidFill>
              <a:latin typeface="+mn-lt"/>
              <a:ea typeface="Libre Franklin"/>
              <a:cs typeface="Libre Franklin"/>
              <a:sym typeface="Libre Frankli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8" name="Google Shape;168;p8"/>
          <p:cNvSpPr txBox="1"/>
          <p:nvPr/>
        </p:nvSpPr>
        <p:spPr>
          <a:xfrm>
            <a:off x="3323997" y="587514"/>
            <a:ext cx="5305001" cy="369332"/>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buNone/>
              <a:defRPr sz="1800" b="1">
                <a:solidFill>
                  <a:schemeClr val="dk1"/>
                </a:solidFill>
                <a:latin typeface="+mj-lt"/>
                <a:ea typeface="Arial Rounded"/>
                <a:cs typeface="Arial Rounded"/>
              </a:defRPr>
            </a:lvl1pPr>
          </a:lstStyle>
          <a:p>
            <a:r>
              <a:rPr lang="es-ES" dirty="0">
                <a:sym typeface="Arial Rounded"/>
              </a:rPr>
              <a:t>Ejemplo de método de cálculo de un indicador</a:t>
            </a:r>
            <a:endParaRPr dirty="0">
              <a:sym typeface="Arial Rounded"/>
            </a:endParaRPr>
          </a:p>
        </p:txBody>
      </p:sp>
      <p:sp>
        <p:nvSpPr>
          <p:cNvPr id="169" name="Google Shape;169;p8"/>
          <p:cNvSpPr txBox="1"/>
          <p:nvPr/>
        </p:nvSpPr>
        <p:spPr>
          <a:xfrm>
            <a:off x="3323997" y="3313285"/>
            <a:ext cx="5353050" cy="369332"/>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buNone/>
              <a:defRPr sz="1800" b="1">
                <a:solidFill>
                  <a:schemeClr val="dk1"/>
                </a:solidFill>
                <a:latin typeface="+mj-lt"/>
                <a:ea typeface="Arial Rounded"/>
                <a:cs typeface="Arial Rounded"/>
              </a:defRPr>
            </a:lvl1pPr>
          </a:lstStyle>
          <a:p>
            <a:r>
              <a:rPr lang="es-ES">
                <a:sym typeface="Arial Rounded"/>
              </a:rPr>
              <a:t>Ejemplo de unidad de medida de un indicador</a:t>
            </a:r>
            <a:endParaRPr>
              <a:sym typeface="Arial Rounded"/>
            </a:endParaRPr>
          </a:p>
        </p:txBody>
      </p:sp>
      <p:pic>
        <p:nvPicPr>
          <p:cNvPr id="170" name="Google Shape;170;p8"/>
          <p:cNvPicPr preferRelativeResize="0"/>
          <p:nvPr/>
        </p:nvPicPr>
        <p:blipFill rotWithShape="1">
          <a:blip r:embed="rId3">
            <a:clrChange>
              <a:clrFrom>
                <a:srgbClr val="FFFFFF"/>
              </a:clrFrom>
              <a:clrTo>
                <a:srgbClr val="FFFFFF">
                  <a:alpha val="0"/>
                </a:srgbClr>
              </a:clrTo>
            </a:clrChange>
            <a:alphaModFix/>
          </a:blip>
          <a:srcRect/>
          <a:stretch/>
        </p:blipFill>
        <p:spPr>
          <a:xfrm>
            <a:off x="2711510" y="1087302"/>
            <a:ext cx="6469175" cy="2099150"/>
          </a:xfrm>
          <a:prstGeom prst="rect">
            <a:avLst/>
          </a:prstGeom>
          <a:noFill/>
          <a:ln>
            <a:noFill/>
          </a:ln>
        </p:spPr>
      </p:pic>
      <p:pic>
        <p:nvPicPr>
          <p:cNvPr id="171" name="Google Shape;171;p8"/>
          <p:cNvPicPr preferRelativeResize="0"/>
          <p:nvPr/>
        </p:nvPicPr>
        <p:blipFill rotWithShape="1">
          <a:blip r:embed="rId4">
            <a:clrChange>
              <a:clrFrom>
                <a:srgbClr val="FFFFFF"/>
              </a:clrFrom>
              <a:clrTo>
                <a:srgbClr val="FFFFFF">
                  <a:alpha val="0"/>
                </a:srgbClr>
              </a:clrTo>
            </a:clrChange>
            <a:alphaModFix/>
          </a:blip>
          <a:srcRect r="9252"/>
          <a:stretch/>
        </p:blipFill>
        <p:spPr>
          <a:xfrm>
            <a:off x="2711505" y="3842718"/>
            <a:ext cx="6469191" cy="163329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pic>
        <p:nvPicPr>
          <p:cNvPr id="176" name="Google Shape;176;p9"/>
          <p:cNvPicPr preferRelativeResize="0"/>
          <p:nvPr/>
        </p:nvPicPr>
        <p:blipFill rotWithShape="1">
          <a:blip r:embed="rId3">
            <a:alphaModFix/>
          </a:blip>
          <a:srcRect/>
          <a:stretch/>
        </p:blipFill>
        <p:spPr>
          <a:xfrm>
            <a:off x="796994" y="225598"/>
            <a:ext cx="1078604" cy="539302"/>
          </a:xfrm>
          <a:prstGeom prst="rect">
            <a:avLst/>
          </a:prstGeom>
          <a:noFill/>
          <a:ln>
            <a:noFill/>
          </a:ln>
        </p:spPr>
      </p:pic>
      <p:pic>
        <p:nvPicPr>
          <p:cNvPr id="177" name="Google Shape;177;p9"/>
          <p:cNvPicPr preferRelativeResize="0"/>
          <p:nvPr/>
        </p:nvPicPr>
        <p:blipFill rotWithShape="1">
          <a:blip r:embed="rId4">
            <a:alphaModFix/>
          </a:blip>
          <a:srcRect l="25266" t="8174" r="18463" b="8966"/>
          <a:stretch/>
        </p:blipFill>
        <p:spPr>
          <a:xfrm>
            <a:off x="5773188" y="5577002"/>
            <a:ext cx="602973" cy="887895"/>
          </a:xfrm>
          <a:prstGeom prst="rect">
            <a:avLst/>
          </a:prstGeom>
          <a:noFill/>
          <a:ln>
            <a:noFill/>
          </a:ln>
        </p:spPr>
      </p:pic>
      <p:sp>
        <p:nvSpPr>
          <p:cNvPr id="178" name="Google Shape;178;p9"/>
          <p:cNvSpPr txBox="1"/>
          <p:nvPr/>
        </p:nvSpPr>
        <p:spPr>
          <a:xfrm>
            <a:off x="7415992" y="1105002"/>
            <a:ext cx="3670248" cy="40011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buNone/>
              <a:defRPr sz="1800" b="1">
                <a:solidFill>
                  <a:schemeClr val="dk1"/>
                </a:solidFill>
                <a:latin typeface="+mj-lt"/>
                <a:ea typeface="Arial Rounded"/>
                <a:cs typeface="Arial Rounded"/>
              </a:defRPr>
            </a:lvl1pPr>
          </a:lstStyle>
          <a:p>
            <a:r>
              <a:rPr lang="es-ES">
                <a:sym typeface="Arial Rounded"/>
              </a:rPr>
              <a:t>Enfoque de transversalidad</a:t>
            </a:r>
            <a:endParaRPr/>
          </a:p>
        </p:txBody>
      </p:sp>
      <p:sp>
        <p:nvSpPr>
          <p:cNvPr id="179" name="Google Shape;179;p9"/>
          <p:cNvSpPr txBox="1"/>
          <p:nvPr/>
        </p:nvSpPr>
        <p:spPr>
          <a:xfrm>
            <a:off x="7367966" y="1598079"/>
            <a:ext cx="3703639" cy="89255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dirty="0">
                <a:solidFill>
                  <a:schemeClr val="dk1"/>
                </a:solidFill>
                <a:latin typeface="+mn-lt"/>
                <a:ea typeface="Libre Franklin"/>
                <a:cs typeface="Libre Franklin"/>
                <a:sym typeface="Libre Franklin"/>
              </a:rPr>
              <a:t>Elegir las siguientes opciones para identificar si el indicador tiene un enfoque transversal.: Capacidades diferentes y/o enfoque de género. </a:t>
            </a:r>
            <a:endParaRPr dirty="0">
              <a:latin typeface="+mn-lt"/>
            </a:endParaRPr>
          </a:p>
          <a:p>
            <a:pPr marL="0" marR="0" lvl="0" indent="0" algn="ctr" rtl="0">
              <a:spcBef>
                <a:spcPts val="0"/>
              </a:spcBef>
              <a:spcAft>
                <a:spcPts val="0"/>
              </a:spcAft>
              <a:buNone/>
            </a:pPr>
            <a:r>
              <a:rPr lang="es-ES" sz="1300" b="1" u="sng" dirty="0">
                <a:solidFill>
                  <a:schemeClr val="dk1"/>
                </a:solidFill>
                <a:latin typeface="+mn-lt"/>
                <a:ea typeface="Libre Franklin"/>
                <a:cs typeface="Libre Franklin"/>
                <a:sym typeface="Libre Franklin"/>
              </a:rPr>
              <a:t>Si no aplica al indicador colocar N/A. </a:t>
            </a:r>
            <a:endParaRPr sz="1300" b="1" u="sng" dirty="0">
              <a:solidFill>
                <a:schemeClr val="dk1"/>
              </a:solidFill>
              <a:latin typeface="+mn-lt"/>
              <a:ea typeface="Libre Franklin"/>
              <a:cs typeface="Libre Franklin"/>
              <a:sym typeface="Libre Franklin"/>
            </a:endParaRPr>
          </a:p>
        </p:txBody>
      </p:sp>
      <p:sp>
        <p:nvSpPr>
          <p:cNvPr id="180" name="Google Shape;180;p9"/>
          <p:cNvSpPr txBox="1"/>
          <p:nvPr/>
        </p:nvSpPr>
        <p:spPr>
          <a:xfrm>
            <a:off x="1440641" y="2738434"/>
            <a:ext cx="3354062" cy="40011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buNone/>
              <a:defRPr sz="1800" b="1">
                <a:solidFill>
                  <a:schemeClr val="dk1"/>
                </a:solidFill>
                <a:latin typeface="+mj-lt"/>
                <a:ea typeface="Arial Rounded"/>
                <a:cs typeface="Arial Rounded"/>
              </a:defRPr>
            </a:lvl1pPr>
          </a:lstStyle>
          <a:p>
            <a:r>
              <a:rPr lang="es-ES">
                <a:sym typeface="Arial Rounded"/>
              </a:rPr>
              <a:t>Hombres</a:t>
            </a:r>
            <a:endParaRPr/>
          </a:p>
        </p:txBody>
      </p:sp>
      <p:sp>
        <p:nvSpPr>
          <p:cNvPr id="181" name="Google Shape;181;p9"/>
          <p:cNvSpPr txBox="1"/>
          <p:nvPr/>
        </p:nvSpPr>
        <p:spPr>
          <a:xfrm>
            <a:off x="1440641" y="3220303"/>
            <a:ext cx="3354062" cy="89255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a:solidFill>
                  <a:schemeClr val="dk1"/>
                </a:solidFill>
                <a:latin typeface="+mn-lt"/>
                <a:ea typeface="Libre Franklin"/>
                <a:cs typeface="Libre Franklin"/>
                <a:sym typeface="Libre Franklin"/>
              </a:rPr>
              <a:t>Colocar el número de hombres atendidos por el objetivo asociado  al indicador.</a:t>
            </a:r>
            <a:endParaRPr>
              <a:latin typeface="+mn-lt"/>
            </a:endParaRPr>
          </a:p>
          <a:p>
            <a:pPr marL="0" marR="0" lvl="0" indent="0" algn="ctr" rtl="0">
              <a:spcBef>
                <a:spcPts val="0"/>
              </a:spcBef>
              <a:spcAft>
                <a:spcPts val="0"/>
              </a:spcAft>
              <a:buNone/>
            </a:pPr>
            <a:r>
              <a:rPr lang="es-ES" sz="1300" b="1" u="sng">
                <a:solidFill>
                  <a:schemeClr val="dk1"/>
                </a:solidFill>
                <a:latin typeface="+mn-lt"/>
                <a:ea typeface="Libre Franklin"/>
                <a:cs typeface="Libre Franklin"/>
                <a:sym typeface="Libre Franklin"/>
              </a:rPr>
              <a:t>Si no aplica al indicador colocar N/A.</a:t>
            </a:r>
            <a:endParaRPr sz="1300" b="1" u="sng">
              <a:solidFill>
                <a:schemeClr val="dk1"/>
              </a:solidFill>
              <a:latin typeface="+mn-lt"/>
              <a:ea typeface="Libre Franklin"/>
              <a:cs typeface="Libre Franklin"/>
              <a:sym typeface="Libre Franklin"/>
            </a:endParaRPr>
          </a:p>
          <a:p>
            <a:pPr marL="0" marR="0" lvl="0" indent="0" algn="just" rtl="0">
              <a:spcBef>
                <a:spcPts val="0"/>
              </a:spcBef>
              <a:spcAft>
                <a:spcPts val="0"/>
              </a:spcAft>
              <a:buNone/>
            </a:pPr>
            <a:endParaRPr sz="1300">
              <a:solidFill>
                <a:schemeClr val="dk1"/>
              </a:solidFill>
              <a:latin typeface="+mn-lt"/>
              <a:ea typeface="Libre Franklin"/>
              <a:cs typeface="Libre Franklin"/>
              <a:sym typeface="Libre Franklin"/>
            </a:endParaRPr>
          </a:p>
        </p:txBody>
      </p:sp>
      <p:sp>
        <p:nvSpPr>
          <p:cNvPr id="182" name="Google Shape;182;p9"/>
          <p:cNvSpPr txBox="1"/>
          <p:nvPr/>
        </p:nvSpPr>
        <p:spPr>
          <a:xfrm>
            <a:off x="7415992" y="2738434"/>
            <a:ext cx="3354062" cy="40011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buNone/>
              <a:defRPr sz="1800" b="1">
                <a:solidFill>
                  <a:schemeClr val="dk1"/>
                </a:solidFill>
                <a:latin typeface="+mj-lt"/>
                <a:ea typeface="Arial Rounded"/>
                <a:cs typeface="Arial Rounded"/>
              </a:defRPr>
            </a:lvl1pPr>
          </a:lstStyle>
          <a:p>
            <a:r>
              <a:rPr lang="es-ES">
                <a:sym typeface="Arial Rounded"/>
              </a:rPr>
              <a:t>Mujeres</a:t>
            </a:r>
            <a:endParaRPr/>
          </a:p>
        </p:txBody>
      </p:sp>
      <p:sp>
        <p:nvSpPr>
          <p:cNvPr id="183" name="Google Shape;183;p9"/>
          <p:cNvSpPr txBox="1"/>
          <p:nvPr/>
        </p:nvSpPr>
        <p:spPr>
          <a:xfrm>
            <a:off x="4489593" y="288494"/>
            <a:ext cx="3170164" cy="461624"/>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buNone/>
              <a:defRPr sz="1800" b="1">
                <a:solidFill>
                  <a:schemeClr val="dk1"/>
                </a:solidFill>
                <a:latin typeface="+mj-lt"/>
                <a:ea typeface="Arial Rounded"/>
                <a:cs typeface="Arial Rounded"/>
              </a:defRPr>
            </a:lvl1pPr>
          </a:lstStyle>
          <a:p>
            <a:pPr algn="ctr"/>
            <a:r>
              <a:rPr lang="es-ES" sz="2400">
                <a:sym typeface="Arial Rounded"/>
              </a:rPr>
              <a:t>Transversalidad</a:t>
            </a:r>
            <a:endParaRPr sz="2400"/>
          </a:p>
        </p:txBody>
      </p:sp>
      <p:sp>
        <p:nvSpPr>
          <p:cNvPr id="184" name="Google Shape;184;p9"/>
          <p:cNvSpPr txBox="1"/>
          <p:nvPr/>
        </p:nvSpPr>
        <p:spPr>
          <a:xfrm>
            <a:off x="4397644" y="4684450"/>
            <a:ext cx="3354062" cy="89255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a:solidFill>
                  <a:schemeClr val="dk1"/>
                </a:solidFill>
                <a:latin typeface="+mn-lt"/>
                <a:ea typeface="Libre Franklin"/>
                <a:cs typeface="Libre Franklin"/>
                <a:sym typeface="Libre Franklin"/>
              </a:rPr>
              <a:t>Colocar el total de población atendida por el objetivo asociado al indicador.</a:t>
            </a:r>
            <a:endParaRPr>
              <a:latin typeface="+mn-lt"/>
            </a:endParaRPr>
          </a:p>
          <a:p>
            <a:pPr marL="0" marR="0" lvl="0" indent="0" algn="ctr" rtl="0">
              <a:spcBef>
                <a:spcPts val="0"/>
              </a:spcBef>
              <a:spcAft>
                <a:spcPts val="0"/>
              </a:spcAft>
              <a:buNone/>
            </a:pPr>
            <a:r>
              <a:rPr lang="es-ES" sz="1300" b="1" u="sng">
                <a:solidFill>
                  <a:schemeClr val="dk1"/>
                </a:solidFill>
                <a:latin typeface="+mn-lt"/>
                <a:ea typeface="Libre Franklin"/>
                <a:cs typeface="Libre Franklin"/>
                <a:sym typeface="Libre Franklin"/>
              </a:rPr>
              <a:t>Si no aplica al indicador colocar N/A.</a:t>
            </a:r>
            <a:endParaRPr sz="1300" b="1" u="sng">
              <a:solidFill>
                <a:schemeClr val="dk1"/>
              </a:solidFill>
              <a:latin typeface="+mn-lt"/>
              <a:ea typeface="Libre Franklin"/>
              <a:cs typeface="Libre Franklin"/>
              <a:sym typeface="Libre Franklin"/>
            </a:endParaRPr>
          </a:p>
          <a:p>
            <a:pPr marL="0" marR="0" lvl="0" indent="0" algn="just" rtl="0">
              <a:spcBef>
                <a:spcPts val="0"/>
              </a:spcBef>
              <a:spcAft>
                <a:spcPts val="0"/>
              </a:spcAft>
              <a:buNone/>
            </a:pPr>
            <a:endParaRPr sz="1300">
              <a:solidFill>
                <a:schemeClr val="dk1"/>
              </a:solidFill>
              <a:latin typeface="+mn-lt"/>
              <a:ea typeface="Libre Franklin"/>
              <a:cs typeface="Libre Franklin"/>
              <a:sym typeface="Libre Franklin"/>
            </a:endParaRPr>
          </a:p>
        </p:txBody>
      </p:sp>
      <p:sp>
        <p:nvSpPr>
          <p:cNvPr id="185" name="Google Shape;185;p9"/>
          <p:cNvSpPr txBox="1"/>
          <p:nvPr/>
        </p:nvSpPr>
        <p:spPr>
          <a:xfrm>
            <a:off x="7349233" y="3214522"/>
            <a:ext cx="3730019" cy="89255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dirty="0">
                <a:solidFill>
                  <a:srgbClr val="000000"/>
                </a:solidFill>
                <a:latin typeface="+mn-lt"/>
                <a:ea typeface="Libre Franklin"/>
                <a:cs typeface="Libre Franklin"/>
                <a:sym typeface="Libre Franklin"/>
              </a:rPr>
              <a:t>Colocar el número de mujeres atendidas por </a:t>
            </a:r>
            <a:r>
              <a:rPr lang="es-ES" sz="1300" dirty="0">
                <a:solidFill>
                  <a:schemeClr val="dk1"/>
                </a:solidFill>
                <a:latin typeface="+mn-lt"/>
                <a:ea typeface="Libre Franklin"/>
                <a:cs typeface="Libre Franklin"/>
                <a:sym typeface="Libre Franklin"/>
              </a:rPr>
              <a:t>el</a:t>
            </a:r>
            <a:r>
              <a:rPr lang="es-ES" sz="1300" dirty="0">
                <a:solidFill>
                  <a:srgbClr val="000000"/>
                </a:solidFill>
                <a:latin typeface="+mn-lt"/>
                <a:ea typeface="Libre Franklin"/>
                <a:cs typeface="Libre Franklin"/>
                <a:sym typeface="Libre Franklin"/>
              </a:rPr>
              <a:t> objetivo asociado al indicador.</a:t>
            </a:r>
            <a:endParaRPr dirty="0">
              <a:latin typeface="+mn-lt"/>
            </a:endParaRPr>
          </a:p>
          <a:p>
            <a:pPr marL="0" marR="0" lvl="0" indent="0" algn="ctr" rtl="0">
              <a:spcBef>
                <a:spcPts val="0"/>
              </a:spcBef>
              <a:spcAft>
                <a:spcPts val="0"/>
              </a:spcAft>
              <a:buNone/>
            </a:pPr>
            <a:r>
              <a:rPr lang="es-ES" sz="1300" b="1" u="sng" dirty="0">
                <a:solidFill>
                  <a:schemeClr val="dk1"/>
                </a:solidFill>
                <a:latin typeface="+mn-lt"/>
                <a:ea typeface="Libre Franklin"/>
                <a:cs typeface="Libre Franklin"/>
                <a:sym typeface="Libre Franklin"/>
              </a:rPr>
              <a:t>Si no aplica al indicador colocar N/A.</a:t>
            </a:r>
            <a:endParaRPr sz="1300" b="1" u="sng" dirty="0">
              <a:solidFill>
                <a:schemeClr val="dk1"/>
              </a:solidFill>
              <a:latin typeface="+mn-lt"/>
              <a:ea typeface="Libre Franklin"/>
              <a:cs typeface="Libre Franklin"/>
              <a:sym typeface="Libre Franklin"/>
            </a:endParaRPr>
          </a:p>
          <a:p>
            <a:pPr marL="0" marR="0" lvl="0" indent="0" algn="l" rtl="0">
              <a:spcBef>
                <a:spcPts val="0"/>
              </a:spcBef>
              <a:spcAft>
                <a:spcPts val="0"/>
              </a:spcAft>
              <a:buNone/>
            </a:pPr>
            <a:endParaRPr sz="1300" dirty="0">
              <a:solidFill>
                <a:schemeClr val="dk1"/>
              </a:solidFill>
              <a:latin typeface="+mn-lt"/>
              <a:ea typeface="Libre Franklin"/>
              <a:cs typeface="Libre Franklin"/>
              <a:sym typeface="Libre Franklin"/>
            </a:endParaRPr>
          </a:p>
        </p:txBody>
      </p:sp>
      <p:sp>
        <p:nvSpPr>
          <p:cNvPr id="186" name="Google Shape;186;p9"/>
          <p:cNvSpPr txBox="1"/>
          <p:nvPr/>
        </p:nvSpPr>
        <p:spPr>
          <a:xfrm>
            <a:off x="4397644" y="4267919"/>
            <a:ext cx="3354062" cy="40011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buNone/>
              <a:defRPr sz="1800" b="1">
                <a:solidFill>
                  <a:schemeClr val="dk1"/>
                </a:solidFill>
                <a:latin typeface="+mj-lt"/>
                <a:ea typeface="Arial Rounded"/>
                <a:cs typeface="Arial Rounded"/>
              </a:defRPr>
            </a:lvl1pPr>
          </a:lstStyle>
          <a:p>
            <a:r>
              <a:rPr lang="es-ES">
                <a:sym typeface="Arial Rounded"/>
              </a:rPr>
              <a:t>Total</a:t>
            </a:r>
            <a:endParaRPr/>
          </a:p>
        </p:txBody>
      </p:sp>
      <p:sp>
        <p:nvSpPr>
          <p:cNvPr id="187" name="Google Shape;187;p9"/>
          <p:cNvSpPr txBox="1"/>
          <p:nvPr/>
        </p:nvSpPr>
        <p:spPr>
          <a:xfrm>
            <a:off x="1440641" y="1105002"/>
            <a:ext cx="3670248" cy="40011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buNone/>
              <a:defRPr sz="1800" b="1">
                <a:solidFill>
                  <a:schemeClr val="dk1"/>
                </a:solidFill>
                <a:latin typeface="+mj-lt"/>
                <a:ea typeface="Arial Rounded"/>
                <a:cs typeface="Arial Rounded"/>
              </a:defRPr>
            </a:lvl1pPr>
          </a:lstStyle>
          <a:p>
            <a:r>
              <a:rPr lang="es-ES">
                <a:sym typeface="Arial Rounded"/>
              </a:rPr>
              <a:t>Transversalidad</a:t>
            </a:r>
            <a:endParaRPr/>
          </a:p>
        </p:txBody>
      </p:sp>
      <p:sp>
        <p:nvSpPr>
          <p:cNvPr id="188" name="Google Shape;188;p9"/>
          <p:cNvSpPr txBox="1"/>
          <p:nvPr/>
        </p:nvSpPr>
        <p:spPr>
          <a:xfrm>
            <a:off x="1393000" y="1533068"/>
            <a:ext cx="3670248" cy="89255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300" dirty="0">
                <a:solidFill>
                  <a:schemeClr val="dk1"/>
                </a:solidFill>
                <a:latin typeface="+mn-lt"/>
                <a:ea typeface="Libre Franklin"/>
                <a:cs typeface="Libre Franklin"/>
                <a:sym typeface="Libre Franklin"/>
              </a:rPr>
              <a:t>Un enfoque transversal es aquel que atiende una problemática o desequilibrio que se presenta de manera generalizada en diversos ámbitos de la vida social, económica o en el medio ambiente.</a:t>
            </a:r>
            <a:endParaRPr dirty="0">
              <a:latin typeface="+mn-lt"/>
            </a:endParaRPr>
          </a:p>
        </p:txBody>
      </p:sp>
    </p:spTree>
  </p:cSld>
  <p:clrMapOvr>
    <a:masterClrMapping/>
  </p:clrMapOvr>
</p:sld>
</file>

<file path=ppt/theme/theme1.xml><?xml version="1.0" encoding="utf-8"?>
<a:theme xmlns:a="http://schemas.openxmlformats.org/drawingml/2006/main" name="Simple Light">
  <a:themeElements>
    <a:clrScheme name="Personalizado 3">
      <a:dk1>
        <a:srgbClr val="000000"/>
      </a:dk1>
      <a:lt1>
        <a:srgbClr val="FFFFFF"/>
      </a:lt1>
      <a:dk2>
        <a:srgbClr val="595959"/>
      </a:dk2>
      <a:lt2>
        <a:srgbClr val="EEEEEE"/>
      </a:lt2>
      <a:accent1>
        <a:srgbClr val="4A001F"/>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Personalizado 2">
      <a:majorFont>
        <a:latin typeface="Gibson Medium"/>
        <a:ea typeface=""/>
        <a:cs typeface=""/>
      </a:majorFont>
      <a:minorFont>
        <a:latin typeface="Gibson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TotalTime>
  <Words>2011</Words>
  <Application>Microsoft Office PowerPoint</Application>
  <PresentationFormat>Panorámica</PresentationFormat>
  <Paragraphs>146</Paragraphs>
  <Slides>20</Slides>
  <Notes>20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Arial</vt:lpstr>
      <vt:lpstr>Gibson Medium</vt:lpstr>
      <vt:lpstr>Gibson Book</vt:lpstr>
      <vt:lpstr>Libre Franklin</vt:lpstr>
      <vt:lpstr>Arial Rounded</vt:lpstr>
      <vt:lpstr>Simple Light</vt:lpstr>
      <vt:lpstr>Guía rápida para el llenado de la Ficha Técnica del Indicador</vt:lpstr>
      <vt:lpstr>DATOS DE IDENTIFICACIÓN DEL PROGRAMA PRESUPUESTARIO</vt:lpstr>
      <vt:lpstr>DATOS DE IDENTIFICACIÓN DEL PROGRAMA PRESUPUESTARIO</vt:lpstr>
      <vt:lpstr>Presentación de PowerPoint</vt:lpstr>
      <vt:lpstr>Presentación de PowerPoint</vt:lpstr>
      <vt:lpstr>Presentación de PowerPoint</vt:lpstr>
      <vt:lpstr>Presentación de PowerPoint</vt:lpstr>
      <vt:lpstr>Presentación de PowerPoint</vt:lpstr>
      <vt:lpstr>Presentación de PowerPoint</vt:lpstr>
      <vt:lpstr>CARACTERÍSTICAS DEL INDICADOR</vt:lpstr>
      <vt:lpstr>Presentación de PowerPoint</vt:lpstr>
      <vt:lpstr>Presentación de PowerPoint</vt:lpstr>
      <vt:lpstr>DETERMINACIÓN DE METAS</vt:lpstr>
      <vt:lpstr>Presentación de PowerPoint</vt:lpstr>
      <vt:lpstr>Presentación de PowerPoint</vt:lpstr>
      <vt:lpstr>Presentación de PowerPoint</vt:lpstr>
      <vt:lpstr>Presentación de PowerPoint</vt:lpstr>
      <vt:lpstr>CARACTERÍSTICAS DE LAS VARIABLES (METADATOS)</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Guía rápida para el llenado de la Ficha Técnica del Indicador</dc:title>
  <dc:creator>DIR PROYPROYECTOS 6</dc:creator>
  <cp:lastModifiedBy>subdir de planeación</cp:lastModifiedBy>
  <cp:revision>5</cp:revision>
  <dcterms:created xsi:type="dcterms:W3CDTF">2022-02-02T20:33:58Z</dcterms:created>
  <dcterms:modified xsi:type="dcterms:W3CDTF">2022-09-09T18:15:33Z</dcterms:modified>
</cp:coreProperties>
</file>